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56" r:id="rId5"/>
    <p:sldId id="327" r:id="rId6"/>
    <p:sldId id="340" r:id="rId7"/>
    <p:sldId id="373" r:id="rId8"/>
    <p:sldId id="360" r:id="rId9"/>
    <p:sldId id="388" r:id="rId10"/>
    <p:sldId id="359" r:id="rId11"/>
    <p:sldId id="372" r:id="rId12"/>
    <p:sldId id="312" r:id="rId13"/>
    <p:sldId id="343" r:id="rId14"/>
    <p:sldId id="289" r:id="rId15"/>
    <p:sldId id="393" r:id="rId16"/>
    <p:sldId id="353" r:id="rId17"/>
    <p:sldId id="392" r:id="rId18"/>
    <p:sldId id="357" r:id="rId19"/>
    <p:sldId id="391" r:id="rId20"/>
    <p:sldId id="400" r:id="rId21"/>
    <p:sldId id="394" r:id="rId22"/>
    <p:sldId id="402" r:id="rId23"/>
    <p:sldId id="403" r:id="rId24"/>
    <p:sldId id="397" r:id="rId25"/>
    <p:sldId id="398" r:id="rId26"/>
    <p:sldId id="399" r:id="rId27"/>
    <p:sldId id="326" r:id="rId28"/>
    <p:sldId id="323" r:id="rId29"/>
    <p:sldId id="401" r:id="rId30"/>
    <p:sldId id="395" r:id="rId31"/>
    <p:sldId id="311" r:id="rId32"/>
    <p:sldId id="342" r:id="rId33"/>
    <p:sldId id="396" r:id="rId34"/>
    <p:sldId id="390" r:id="rId35"/>
    <p:sldId id="404" r:id="rId36"/>
    <p:sldId id="405" r:id="rId37"/>
    <p:sldId id="407" r:id="rId38"/>
    <p:sldId id="406" r:id="rId39"/>
    <p:sldId id="329" r:id="rId40"/>
    <p:sldId id="316"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4CC"/>
    <a:srgbClr val="83A2CA"/>
    <a:srgbClr val="CD0920"/>
    <a:srgbClr val="C0DB37"/>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139"/>
    <p:restoredTop sz="65264" autoAdjust="0"/>
  </p:normalViewPr>
  <p:slideViewPr>
    <p:cSldViewPr snapToGrid="0" snapToObjects="1">
      <p:cViewPr varScale="1">
        <p:scale>
          <a:sx n="54" d="100"/>
          <a:sy n="54" d="100"/>
        </p:scale>
        <p:origin x="124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23B6F3-3266-4202-B244-6C991C95393B}" type="datetimeFigureOut">
              <a:rPr lang="en-US" smtClean="0"/>
              <a:t>5/9/18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0CA37-B3D3-4D0D-8A2B-1C633EDD525F}" type="slidenum">
              <a:rPr lang="en-US" smtClean="0"/>
              <a:t>‹#›</a:t>
            </a:fld>
            <a:endParaRPr lang="en-US"/>
          </a:p>
        </p:txBody>
      </p:sp>
    </p:spTree>
    <p:extLst>
      <p:ext uri="{BB962C8B-B14F-4D97-AF65-F5344CB8AC3E}">
        <p14:creationId xmlns:p14="http://schemas.microsoft.com/office/powerpoint/2010/main" val="188593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Kayla.Mack@education.ohio.gov"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education.ohio.gov/CareerConnection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the overview for the policy on career advising. My name is Carolyn George, Career Connections Administrator at the Ohio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of Ed.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a:t>
            </a:fld>
            <a:endParaRPr lang="en-US"/>
          </a:p>
        </p:txBody>
      </p:sp>
    </p:spTree>
    <p:extLst>
      <p:ext uri="{BB962C8B-B14F-4D97-AF65-F5344CB8AC3E}">
        <p14:creationId xmlns:p14="http://schemas.microsoft.com/office/powerpoint/2010/main" val="32465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defTabSz="931774">
              <a:defRPr/>
            </a:pPr>
            <a:endParaRPr lang="en-US" sz="16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8EB8E9-7E05-4C60-A58D-798732DD5B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8467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5314" tIns="47658" rIns="95314" bIns="47658"/>
          <a:lstStyle/>
          <a:p>
            <a:pPr marL="0" marR="0" lvl="0" indent="0" algn="r" defTabSz="953148" rtl="0" eaLnBrk="1" fontAlgn="auto" latinLnBrk="0" hangingPunct="1">
              <a:lnSpc>
                <a:spcPct val="100000"/>
              </a:lnSpc>
              <a:spcBef>
                <a:spcPts val="0"/>
              </a:spcBef>
              <a:spcAft>
                <a:spcPts val="0"/>
              </a:spcAft>
              <a:buClrTx/>
              <a:buSzTx/>
              <a:buFontTx/>
              <a:buNone/>
              <a:tabLst/>
              <a:defRPr/>
            </a:pPr>
            <a:fld id="{1100127B-D780-4963-BDA5-460099F7280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53148"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21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One option for accomplishing this is through credit flex, where academic credit may be earned in flexible ways through options described in existing school policy.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second option is for the district to allow students to meet a graduation requirement through a course that integrates both career-tech and academic content.</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9</a:t>
            </a:fld>
            <a:endParaRPr lang="en-US"/>
          </a:p>
        </p:txBody>
      </p:sp>
    </p:spTree>
    <p:extLst>
      <p:ext uri="{BB962C8B-B14F-4D97-AF65-F5344CB8AC3E}">
        <p14:creationId xmlns:p14="http://schemas.microsoft.com/office/powerpoint/2010/main" val="3220925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 </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11</a:t>
            </a:fld>
            <a:endParaRPr lang="en-US"/>
          </a:p>
        </p:txBody>
      </p:sp>
    </p:spTree>
    <p:extLst>
      <p:ext uri="{BB962C8B-B14F-4D97-AF65-F5344CB8AC3E}">
        <p14:creationId xmlns:p14="http://schemas.microsoft.com/office/powerpoint/2010/main" val="2992969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13</a:t>
            </a:fld>
            <a:endParaRPr lang="en-US"/>
          </a:p>
        </p:txBody>
      </p:sp>
    </p:spTree>
    <p:extLst>
      <p:ext uri="{BB962C8B-B14F-4D97-AF65-F5344CB8AC3E}">
        <p14:creationId xmlns:p14="http://schemas.microsoft.com/office/powerpoint/2010/main" val="1906191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14</a:t>
            </a:fld>
            <a:endParaRPr lang="en-US"/>
          </a:p>
        </p:txBody>
      </p:sp>
    </p:spTree>
    <p:extLst>
      <p:ext uri="{BB962C8B-B14F-4D97-AF65-F5344CB8AC3E}">
        <p14:creationId xmlns:p14="http://schemas.microsoft.com/office/powerpoint/2010/main" val="176653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cap="all" dirty="0">
                <a:latin typeface="Arial" panose="020B0604020202020204" pitchFamily="34" charset="0"/>
                <a:cs typeface="Arial" panose="020B0604020202020204" pitchFamily="34" charset="0"/>
              </a:rPr>
              <a:t>INDUSTRY-RECOGNIZED CredentiaLS</a:t>
            </a:r>
          </a:p>
          <a:p>
            <a:endParaRPr lang="en-US" b="1" cap="all"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Students can choose from 13 career fields.</a:t>
            </a: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15</a:t>
            </a:fld>
            <a:endParaRPr lang="en-US" dirty="0"/>
          </a:p>
        </p:txBody>
      </p:sp>
    </p:spTree>
    <p:extLst>
      <p:ext uri="{BB962C8B-B14F-4D97-AF65-F5344CB8AC3E}">
        <p14:creationId xmlns:p14="http://schemas.microsoft.com/office/powerpoint/2010/main" val="537781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One option for accomplishing this is through credit flex, where academic credit may be earned in flexible ways through options described in existing school policy.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second option is for the district to allow students to meet a graduation requirement through a course that integrates both career-tech and academic content.</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16</a:t>
            </a:fld>
            <a:endParaRPr lang="en-US"/>
          </a:p>
        </p:txBody>
      </p:sp>
    </p:spTree>
    <p:extLst>
      <p:ext uri="{BB962C8B-B14F-4D97-AF65-F5344CB8AC3E}">
        <p14:creationId xmlns:p14="http://schemas.microsoft.com/office/powerpoint/2010/main" val="318899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17</a:t>
            </a:fld>
            <a:endParaRPr lang="en-US"/>
          </a:p>
        </p:txBody>
      </p:sp>
    </p:spTree>
    <p:extLst>
      <p:ext uri="{BB962C8B-B14F-4D97-AF65-F5344CB8AC3E}">
        <p14:creationId xmlns:p14="http://schemas.microsoft.com/office/powerpoint/2010/main" val="3963157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18</a:t>
            </a:fld>
            <a:endParaRPr lang="en-US"/>
          </a:p>
        </p:txBody>
      </p:sp>
    </p:spTree>
    <p:extLst>
      <p:ext uri="{BB962C8B-B14F-4D97-AF65-F5344CB8AC3E}">
        <p14:creationId xmlns:p14="http://schemas.microsoft.com/office/powerpoint/2010/main" val="1078857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19</a:t>
            </a:fld>
            <a:endParaRPr lang="en-US"/>
          </a:p>
        </p:txBody>
      </p:sp>
    </p:spTree>
    <p:extLst>
      <p:ext uri="{BB962C8B-B14F-4D97-AF65-F5344CB8AC3E}">
        <p14:creationId xmlns:p14="http://schemas.microsoft.com/office/powerpoint/2010/main" val="2388907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20</a:t>
            </a:fld>
            <a:endParaRPr lang="en-US"/>
          </a:p>
        </p:txBody>
      </p:sp>
    </p:spTree>
    <p:extLst>
      <p:ext uri="{BB962C8B-B14F-4D97-AF65-F5344CB8AC3E}">
        <p14:creationId xmlns:p14="http://schemas.microsoft.com/office/powerpoint/2010/main" val="2468160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21</a:t>
            </a:fld>
            <a:endParaRPr lang="en-US"/>
          </a:p>
        </p:txBody>
      </p:sp>
    </p:spTree>
    <p:extLst>
      <p:ext uri="{BB962C8B-B14F-4D97-AF65-F5344CB8AC3E}">
        <p14:creationId xmlns:p14="http://schemas.microsoft.com/office/powerpoint/2010/main" val="2767585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22</a:t>
            </a:fld>
            <a:endParaRPr lang="en-US"/>
          </a:p>
        </p:txBody>
      </p:sp>
    </p:spTree>
    <p:extLst>
      <p:ext uri="{BB962C8B-B14F-4D97-AF65-F5344CB8AC3E}">
        <p14:creationId xmlns:p14="http://schemas.microsoft.com/office/powerpoint/2010/main" val="4246637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23</a:t>
            </a:fld>
            <a:endParaRPr lang="en-US"/>
          </a:p>
        </p:txBody>
      </p:sp>
    </p:spTree>
    <p:extLst>
      <p:ext uri="{BB962C8B-B14F-4D97-AF65-F5344CB8AC3E}">
        <p14:creationId xmlns:p14="http://schemas.microsoft.com/office/powerpoint/2010/main" val="1946438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 supports that students who participate in integrated courses, (1) have more time in their schedule to earn college credit and industry credentials, (2) learn academic content in a relevant context and, (3) can participate in experiential learning.</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24</a:t>
            </a:fld>
            <a:endParaRPr lang="en-US"/>
          </a:p>
        </p:txBody>
      </p:sp>
    </p:spTree>
    <p:extLst>
      <p:ext uri="{BB962C8B-B14F-4D97-AF65-F5344CB8AC3E}">
        <p14:creationId xmlns:p14="http://schemas.microsoft.com/office/powerpoint/2010/main" val="695881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25</a:t>
            </a:fld>
            <a:endParaRPr lang="en-US"/>
          </a:p>
        </p:txBody>
      </p:sp>
    </p:spTree>
    <p:extLst>
      <p:ext uri="{BB962C8B-B14F-4D97-AF65-F5344CB8AC3E}">
        <p14:creationId xmlns:p14="http://schemas.microsoft.com/office/powerpoint/2010/main" val="3913650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26</a:t>
            </a:fld>
            <a:endParaRPr lang="en-US"/>
          </a:p>
        </p:txBody>
      </p:sp>
    </p:spTree>
    <p:extLst>
      <p:ext uri="{BB962C8B-B14F-4D97-AF65-F5344CB8AC3E}">
        <p14:creationId xmlns:p14="http://schemas.microsoft.com/office/powerpoint/2010/main" val="332441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27</a:t>
            </a:fld>
            <a:endParaRPr lang="en-US"/>
          </a:p>
        </p:txBody>
      </p:sp>
    </p:spTree>
    <p:extLst>
      <p:ext uri="{BB962C8B-B14F-4D97-AF65-F5344CB8AC3E}">
        <p14:creationId xmlns:p14="http://schemas.microsoft.com/office/powerpoint/2010/main" val="1223603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28</a:t>
            </a:fld>
            <a:endParaRPr lang="en-US"/>
          </a:p>
        </p:txBody>
      </p:sp>
    </p:spTree>
    <p:extLst>
      <p:ext uri="{BB962C8B-B14F-4D97-AF65-F5344CB8AC3E}">
        <p14:creationId xmlns:p14="http://schemas.microsoft.com/office/powerpoint/2010/main" val="3652152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29</a:t>
            </a:fld>
            <a:endParaRPr lang="en-US"/>
          </a:p>
        </p:txBody>
      </p:sp>
    </p:spTree>
    <p:extLst>
      <p:ext uri="{BB962C8B-B14F-4D97-AF65-F5344CB8AC3E}">
        <p14:creationId xmlns:p14="http://schemas.microsoft.com/office/powerpoint/2010/main" val="4016141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30</a:t>
            </a:fld>
            <a:endParaRPr lang="en-US"/>
          </a:p>
        </p:txBody>
      </p:sp>
    </p:spTree>
    <p:extLst>
      <p:ext uri="{BB962C8B-B14F-4D97-AF65-F5344CB8AC3E}">
        <p14:creationId xmlns:p14="http://schemas.microsoft.com/office/powerpoint/2010/main" val="2341432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31</a:t>
            </a:fld>
            <a:endParaRPr lang="en-US"/>
          </a:p>
        </p:txBody>
      </p:sp>
    </p:spTree>
    <p:extLst>
      <p:ext uri="{BB962C8B-B14F-4D97-AF65-F5344CB8AC3E}">
        <p14:creationId xmlns:p14="http://schemas.microsoft.com/office/powerpoint/2010/main" val="2612745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32</a:t>
            </a:fld>
            <a:endParaRPr lang="en-US"/>
          </a:p>
        </p:txBody>
      </p:sp>
    </p:spTree>
    <p:extLst>
      <p:ext uri="{BB962C8B-B14F-4D97-AF65-F5344CB8AC3E}">
        <p14:creationId xmlns:p14="http://schemas.microsoft.com/office/powerpoint/2010/main" val="586465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33</a:t>
            </a:fld>
            <a:endParaRPr lang="en-US"/>
          </a:p>
        </p:txBody>
      </p:sp>
    </p:spTree>
    <p:extLst>
      <p:ext uri="{BB962C8B-B14F-4D97-AF65-F5344CB8AC3E}">
        <p14:creationId xmlns:p14="http://schemas.microsoft.com/office/powerpoint/2010/main" val="2002857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34</a:t>
            </a:fld>
            <a:endParaRPr lang="en-US"/>
          </a:p>
        </p:txBody>
      </p:sp>
    </p:spTree>
    <p:extLst>
      <p:ext uri="{BB962C8B-B14F-4D97-AF65-F5344CB8AC3E}">
        <p14:creationId xmlns:p14="http://schemas.microsoft.com/office/powerpoint/2010/main" val="286959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using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is not required, it is encouraged as a quality no-cost tool available to all districts. Online training and support materials are available on the </a:t>
            </a:r>
            <a:r>
              <a:rPr lang="en-US" sz="1200" kern="1200" dirty="0" err="1">
                <a:solidFill>
                  <a:schemeClr val="tx1"/>
                </a:solidFill>
                <a:effectLst/>
                <a:latin typeface="+mn-lt"/>
                <a:ea typeface="+mn-ea"/>
                <a:cs typeface="+mn-cs"/>
              </a:rPr>
              <a:t>dept’s</a:t>
            </a:r>
            <a:r>
              <a:rPr lang="en-US" sz="1200" kern="1200" dirty="0">
                <a:solidFill>
                  <a:schemeClr val="tx1"/>
                </a:solidFill>
                <a:effectLst/>
                <a:latin typeface="+mn-lt"/>
                <a:ea typeface="+mn-ea"/>
                <a:cs typeface="+mn-cs"/>
              </a:rPr>
              <a:t> website.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dept</a:t>
            </a:r>
            <a:r>
              <a:rPr lang="en-US" sz="1200" kern="1200" dirty="0">
                <a:solidFill>
                  <a:schemeClr val="tx1"/>
                </a:solidFill>
                <a:effectLst/>
                <a:latin typeface="+mn-lt"/>
                <a:ea typeface="+mn-ea"/>
                <a:cs typeface="+mn-cs"/>
              </a:rPr>
              <a:t> has also development sample pathway documents that help align education and training to related careers. These pathways can be customized according to school course offerings as well as individual student plans for high school and beyond.</a:t>
            </a:r>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35</a:t>
            </a:fld>
            <a:endParaRPr lang="en-US"/>
          </a:p>
        </p:txBody>
      </p:sp>
    </p:spTree>
    <p:extLst>
      <p:ext uri="{BB962C8B-B14F-4D97-AF65-F5344CB8AC3E}">
        <p14:creationId xmlns:p14="http://schemas.microsoft.com/office/powerpoint/2010/main" val="414268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two includes</a:t>
            </a:r>
            <a:r>
              <a:rPr lang="en-US" baseline="0" dirty="0"/>
              <a:t> strategies at each level that include academic curriculum, experiential learning, and career education. Students need opportunities within a structured and supported environment to explore their options and try things out to find out more about what they like and don’t like.</a:t>
            </a:r>
          </a:p>
          <a:p>
            <a:endParaRPr lang="en-US" baseline="0" dirty="0"/>
          </a:p>
          <a:p>
            <a:r>
              <a:rPr lang="en-US" baseline="0" dirty="0"/>
              <a:t>College is expensive – any way you look at it. Regardless of a families ability to pay for education beyond high school, the cost is high. Career Connections is about providing kids opportunities to sample more things and get a better idea of the career fields that interest them. This is not about nailing down exact career choices - we know that isn’t realistic. But students should recognize before they leave high school that engineering is science-intense curriculum, becoming a veterinarian requires 8-10 years of schooling and that there are viable career options that require less than a four-year degree. This happens in classrooms across the state every day – this is about gelling all of the efforts to create a cohesive experience for students.</a:t>
            </a:r>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36</a:t>
            </a:fld>
            <a:endParaRPr lang="en-US"/>
          </a:p>
        </p:txBody>
      </p:sp>
    </p:spTree>
    <p:extLst>
      <p:ext uri="{BB962C8B-B14F-4D97-AF65-F5344CB8AC3E}">
        <p14:creationId xmlns:p14="http://schemas.microsoft.com/office/powerpoint/2010/main" val="2444972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concludes the overview on the career advising policy. As we work together to prepare all students for successful futures, additional resources and supports will be available from the department.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Local boards of education should begin developing a policy on career advising to adopt by the start of the 2015-2016 school year. Once your policies have been adopted,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upload the policy in the compliance web system. The deadline for uploading the Career Advising Policy is Sep. 30.</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Find a help document on the “User Manuals and Forms” tab on the Compliance Dashboard’s Career Advising page. For questions please contact </a:t>
            </a:r>
            <a:r>
              <a:rPr lang="en-US" sz="1200" u="none" strike="noStrike" kern="1200" dirty="0">
                <a:solidFill>
                  <a:schemeClr val="tx1"/>
                </a:solidFill>
                <a:effectLst/>
                <a:latin typeface="+mn-lt"/>
                <a:ea typeface="+mn-ea"/>
                <a:cs typeface="+mn-cs"/>
                <a:hlinkClick r:id="rId3"/>
              </a:rPr>
              <a:t>Kayla M. Mack</a:t>
            </a:r>
            <a:r>
              <a:rPr lang="en-US" sz="1200" kern="1200" dirty="0">
                <a:solidFill>
                  <a:schemeClr val="tx1"/>
                </a:solidFill>
                <a:effectLst/>
                <a:latin typeface="+mn-lt"/>
                <a:ea typeface="+mn-ea"/>
                <a:cs typeface="+mn-cs"/>
              </a:rPr>
              <a:t>, Career Connections Consultant, at (614) 466-4235.</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department will review policies and include exemplars in an online clearinghouse for career advising strategies.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the department will continue to add tools and resources to the Career Connections webpage, available at </a:t>
            </a:r>
            <a:r>
              <a:rPr lang="en-US" sz="1200" u="sng" kern="1200" dirty="0">
                <a:solidFill>
                  <a:schemeClr val="tx1"/>
                </a:solidFill>
                <a:effectLst/>
                <a:latin typeface="+mn-lt"/>
                <a:ea typeface="+mn-ea"/>
                <a:cs typeface="+mn-cs"/>
                <a:hlinkClick r:id="rId4"/>
              </a:rPr>
              <a:t>http://education.ohio.gov/CareerConnections</a:t>
            </a:r>
            <a:r>
              <a:rPr lang="en-US" sz="1200" kern="1200" dirty="0">
                <a:solidFill>
                  <a:schemeClr val="tx1"/>
                </a:solidFill>
                <a:effectLst/>
                <a:latin typeface="+mn-lt"/>
                <a:ea typeface="+mn-ea"/>
                <a:cs typeface="+mn-cs"/>
              </a:rPr>
              <a:t>. In the meantime, be sure to review the existing Career Connections Framework, Career Connections Learning Strategies, and </a:t>
            </a:r>
            <a:r>
              <a:rPr lang="en-US" sz="1200" kern="1200" dirty="0" err="1">
                <a:solidFill>
                  <a:schemeClr val="tx1"/>
                </a:solidFill>
                <a:effectLst/>
                <a:latin typeface="+mn-lt"/>
                <a:ea typeface="+mn-ea"/>
                <a:cs typeface="+mn-cs"/>
              </a:rPr>
              <a:t>OhioMeansJobs</a:t>
            </a:r>
            <a:r>
              <a:rPr lang="en-US" sz="1200" kern="1200" dirty="0">
                <a:solidFill>
                  <a:schemeClr val="tx1"/>
                </a:solidFill>
                <a:effectLst/>
                <a:latin typeface="+mn-lt"/>
                <a:ea typeface="+mn-ea"/>
                <a:cs typeface="+mn-cs"/>
              </a:rPr>
              <a:t> K-12.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look for a series of regional professional development sessions beginning Summer 2015.</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37</a:t>
            </a:fld>
            <a:endParaRPr lang="en-US"/>
          </a:p>
        </p:txBody>
      </p:sp>
    </p:spTree>
    <p:extLst>
      <p:ext uri="{BB962C8B-B14F-4D97-AF65-F5344CB8AC3E}">
        <p14:creationId xmlns:p14="http://schemas.microsoft.com/office/powerpoint/2010/main" val="1653058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00000"/>
                </a:solidFill>
              </a:defRPr>
            </a:lvl1pPr>
          </a:lstStyle>
          <a:p>
            <a:r>
              <a:rPr lang="en-US" dirty="0"/>
              <a:t>Click to edit Master title style</a:t>
            </a:r>
          </a:p>
        </p:txBody>
      </p:sp>
      <p:sp>
        <p:nvSpPr>
          <p:cNvPr id="3" name="Content Placeholder 2"/>
          <p:cNvSpPr>
            <a:spLocks noGrp="1"/>
          </p:cNvSpPr>
          <p:nvPr>
            <p:ph idx="1"/>
          </p:nvPr>
        </p:nvSpPr>
        <p:spPr>
          <a:xfrm>
            <a:off x="457200" y="1057644"/>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zs6nQpVI16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T5XwUHh5tRs" TargetMode="Externa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3.png"/><Relationship Id="rId4" Type="http://schemas.openxmlformats.org/officeDocument/2006/relationships/hyperlink" Target="http://education.ohio.gov/Topics/New-Skills-for-Youth/SuccessBound/OhioMeansJobs-Readiness-Seal"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jpg"/><Relationship Id="rId4" Type="http://schemas.openxmlformats.org/officeDocument/2006/relationships/image" Target="../media/image32.png"/><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3.png"/><Relationship Id="rId4" Type="http://schemas.openxmlformats.org/officeDocument/2006/relationships/hyperlink" Target="http://education.ohio.gov/Topics/Career-Tech/Career-Connections/Work-Based-Learnin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hyperlink" Target="http://www.ohiomeansjobs.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assandra.Palsgrove@education.ohio.gov"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719" y="5433947"/>
            <a:ext cx="8290702" cy="553998"/>
          </a:xfrm>
        </p:spPr>
        <p:txBody>
          <a:bodyPr/>
          <a:lstStyle/>
          <a:p>
            <a:r>
              <a:rPr lang="en-US" sz="3600" dirty="0"/>
              <a:t>Personalizing Learning Through Work</a:t>
            </a:r>
          </a:p>
        </p:txBody>
      </p:sp>
      <p:sp>
        <p:nvSpPr>
          <p:cNvPr id="3" name="Subtitle 2"/>
          <p:cNvSpPr>
            <a:spLocks noGrp="1"/>
          </p:cNvSpPr>
          <p:nvPr>
            <p:ph type="subTitle" idx="1"/>
          </p:nvPr>
        </p:nvSpPr>
        <p:spPr>
          <a:xfrm>
            <a:off x="251719" y="5987945"/>
            <a:ext cx="6400800" cy="430887"/>
          </a:xfrm>
        </p:spPr>
        <p:txBody>
          <a:bodyPr/>
          <a:lstStyle/>
          <a:p>
            <a:r>
              <a:rPr lang="en-US" dirty="0"/>
              <a:t>Cassie Palsgrove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04E92-73D6-A44B-8CBC-EBBDF2C3FED7}"/>
              </a:ext>
            </a:extLst>
          </p:cNvPr>
          <p:cNvSpPr>
            <a:spLocks noGrp="1"/>
          </p:cNvSpPr>
          <p:nvPr>
            <p:ph type="title"/>
          </p:nvPr>
        </p:nvSpPr>
        <p:spPr>
          <a:xfrm>
            <a:off x="493776" y="2798064"/>
            <a:ext cx="8229600" cy="646331"/>
          </a:xfrm>
        </p:spPr>
        <p:txBody>
          <a:bodyPr/>
          <a:lstStyle/>
          <a:p>
            <a:r>
              <a:rPr lang="en-US" dirty="0">
                <a:hlinkClick r:id="rId2"/>
              </a:rPr>
              <a:t>Success in the New Economy</a:t>
            </a:r>
            <a:endParaRPr lang="en-US" dirty="0"/>
          </a:p>
        </p:txBody>
      </p:sp>
    </p:spTree>
    <p:extLst>
      <p:ext uri="{BB962C8B-B14F-4D97-AF65-F5344CB8AC3E}">
        <p14:creationId xmlns:p14="http://schemas.microsoft.com/office/powerpoint/2010/main" val="964441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4962-BFBB-4A82-9F40-55CCB3748213}"/>
              </a:ext>
            </a:extLst>
          </p:cNvPr>
          <p:cNvSpPr>
            <a:spLocks noGrp="1"/>
          </p:cNvSpPr>
          <p:nvPr>
            <p:ph type="title"/>
          </p:nvPr>
        </p:nvSpPr>
        <p:spPr>
          <a:xfrm>
            <a:off x="457200" y="457200"/>
            <a:ext cx="8229600" cy="646331"/>
          </a:xfrm>
        </p:spPr>
        <p:txBody>
          <a:bodyPr/>
          <a:lstStyle/>
          <a:p>
            <a:r>
              <a:rPr lang="en-US" dirty="0"/>
              <a:t>2013 College Completion Rates</a:t>
            </a:r>
          </a:p>
        </p:txBody>
      </p:sp>
      <p:pic>
        <p:nvPicPr>
          <p:cNvPr id="5" name="Content Placeholder 4">
            <a:extLst>
              <a:ext uri="{FF2B5EF4-FFF2-40B4-BE49-F238E27FC236}">
                <a16:creationId xmlns:a16="http://schemas.microsoft.com/office/drawing/2014/main" id="{84F505A3-DBC4-4E9F-A596-4FCF5D5F0558}"/>
              </a:ext>
            </a:extLst>
          </p:cNvPr>
          <p:cNvPicPr>
            <a:picLocks noGrp="1" noChangeAspect="1"/>
          </p:cNvPicPr>
          <p:nvPr>
            <p:ph idx="1"/>
          </p:nvPr>
        </p:nvPicPr>
        <p:blipFill>
          <a:blip r:embed="rId2"/>
          <a:stretch>
            <a:fillRect/>
          </a:stretch>
        </p:blipFill>
        <p:spPr>
          <a:xfrm>
            <a:off x="3399688" y="1798121"/>
            <a:ext cx="5163271" cy="1086002"/>
          </a:xfrm>
        </p:spPr>
      </p:pic>
      <p:pic>
        <p:nvPicPr>
          <p:cNvPr id="7" name="Picture 6">
            <a:extLst>
              <a:ext uri="{FF2B5EF4-FFF2-40B4-BE49-F238E27FC236}">
                <a16:creationId xmlns:a16="http://schemas.microsoft.com/office/drawing/2014/main" id="{BF8DD739-7C16-466A-AD7A-F11A07B87272}"/>
              </a:ext>
            </a:extLst>
          </p:cNvPr>
          <p:cNvPicPr>
            <a:picLocks noChangeAspect="1"/>
          </p:cNvPicPr>
          <p:nvPr/>
        </p:nvPicPr>
        <p:blipFill>
          <a:blip r:embed="rId3"/>
          <a:stretch>
            <a:fillRect/>
          </a:stretch>
        </p:blipFill>
        <p:spPr>
          <a:xfrm>
            <a:off x="3399687" y="3108733"/>
            <a:ext cx="5287113" cy="1143160"/>
          </a:xfrm>
          <a:prstGeom prst="rect">
            <a:avLst/>
          </a:prstGeom>
        </p:spPr>
      </p:pic>
      <p:pic>
        <p:nvPicPr>
          <p:cNvPr id="9" name="Picture 8">
            <a:extLst>
              <a:ext uri="{FF2B5EF4-FFF2-40B4-BE49-F238E27FC236}">
                <a16:creationId xmlns:a16="http://schemas.microsoft.com/office/drawing/2014/main" id="{A8667879-A007-44DA-98B6-EAA60387C1DE}"/>
              </a:ext>
            </a:extLst>
          </p:cNvPr>
          <p:cNvPicPr>
            <a:picLocks noChangeAspect="1"/>
          </p:cNvPicPr>
          <p:nvPr/>
        </p:nvPicPr>
        <p:blipFill>
          <a:blip r:embed="rId4"/>
          <a:stretch>
            <a:fillRect/>
          </a:stretch>
        </p:blipFill>
        <p:spPr>
          <a:xfrm>
            <a:off x="3399687" y="4476503"/>
            <a:ext cx="3067478" cy="1133633"/>
          </a:xfrm>
          <a:prstGeom prst="rect">
            <a:avLst/>
          </a:prstGeom>
        </p:spPr>
      </p:pic>
      <p:sp>
        <p:nvSpPr>
          <p:cNvPr id="10" name="TextBox 9">
            <a:extLst>
              <a:ext uri="{FF2B5EF4-FFF2-40B4-BE49-F238E27FC236}">
                <a16:creationId xmlns:a16="http://schemas.microsoft.com/office/drawing/2014/main" id="{D56CD5D5-42A2-4612-A5F0-A8BD098A737C}"/>
              </a:ext>
            </a:extLst>
          </p:cNvPr>
          <p:cNvSpPr txBox="1"/>
          <p:nvPr/>
        </p:nvSpPr>
        <p:spPr>
          <a:xfrm>
            <a:off x="282222" y="1964267"/>
            <a:ext cx="3014134" cy="3139321"/>
          </a:xfrm>
          <a:prstGeom prst="rect">
            <a:avLst/>
          </a:prstGeom>
          <a:noFill/>
        </p:spPr>
        <p:txBody>
          <a:bodyPr wrap="square" rtlCol="0">
            <a:spAutoFit/>
          </a:bodyPr>
          <a:lstStyle/>
          <a:p>
            <a:r>
              <a:rPr lang="en-US" b="1" dirty="0"/>
              <a:t>Ohio public colleges (4-year)</a:t>
            </a:r>
          </a:p>
          <a:p>
            <a:endParaRPr lang="en-US" b="1" dirty="0"/>
          </a:p>
          <a:p>
            <a:endParaRPr lang="en-US" b="1" dirty="0"/>
          </a:p>
          <a:p>
            <a:endParaRPr lang="en-US" b="1" dirty="0"/>
          </a:p>
          <a:p>
            <a:endParaRPr lang="en-US" b="1" dirty="0"/>
          </a:p>
          <a:p>
            <a:r>
              <a:rPr lang="en-US" b="1" dirty="0"/>
              <a:t>Ohio private colleges (4-year)</a:t>
            </a:r>
          </a:p>
          <a:p>
            <a:endParaRPr lang="en-US" b="1" dirty="0"/>
          </a:p>
          <a:p>
            <a:endParaRPr lang="en-US" b="1" dirty="0"/>
          </a:p>
          <a:p>
            <a:endParaRPr lang="en-US" b="1" dirty="0"/>
          </a:p>
          <a:p>
            <a:endParaRPr lang="en-US" b="1" dirty="0"/>
          </a:p>
          <a:p>
            <a:r>
              <a:rPr lang="en-US" b="1" dirty="0"/>
              <a:t>Ohio public colleges (2-year)</a:t>
            </a:r>
            <a:endParaRPr lang="en-US" dirty="0"/>
          </a:p>
        </p:txBody>
      </p:sp>
      <p:sp>
        <p:nvSpPr>
          <p:cNvPr id="3" name="TextBox 2">
            <a:extLst>
              <a:ext uri="{FF2B5EF4-FFF2-40B4-BE49-F238E27FC236}">
                <a16:creationId xmlns:a16="http://schemas.microsoft.com/office/drawing/2014/main" id="{BCA4D778-9C43-7640-84D4-6C9CF6473CFC}"/>
              </a:ext>
            </a:extLst>
          </p:cNvPr>
          <p:cNvSpPr txBox="1"/>
          <p:nvPr/>
        </p:nvSpPr>
        <p:spPr>
          <a:xfrm>
            <a:off x="417946" y="5887763"/>
            <a:ext cx="8308108" cy="369332"/>
          </a:xfrm>
          <a:prstGeom prst="rect">
            <a:avLst/>
          </a:prstGeom>
          <a:noFill/>
        </p:spPr>
        <p:txBody>
          <a:bodyPr wrap="none" rtlCol="0">
            <a:spAutoFit/>
          </a:bodyPr>
          <a:lstStyle/>
          <a:p>
            <a:r>
              <a:rPr lang="en-US" dirty="0"/>
              <a:t>Source: https://</a:t>
            </a:r>
            <a:r>
              <a:rPr lang="en-US" dirty="0" err="1"/>
              <a:t>collegecompletion.chronicle.com</a:t>
            </a:r>
            <a:r>
              <a:rPr lang="en-US" dirty="0"/>
              <a:t>/state/#state=</a:t>
            </a:r>
            <a:r>
              <a:rPr lang="en-US" dirty="0" err="1"/>
              <a:t>OH&amp;sector</a:t>
            </a:r>
            <a:r>
              <a:rPr lang="en-US" dirty="0"/>
              <a:t>=</a:t>
            </a:r>
            <a:r>
              <a:rPr lang="en-US" dirty="0" err="1"/>
              <a:t>public_four</a:t>
            </a:r>
            <a:endParaRPr lang="en-US" dirty="0"/>
          </a:p>
        </p:txBody>
      </p:sp>
    </p:spTree>
    <p:extLst>
      <p:ext uri="{BB962C8B-B14F-4D97-AF65-F5344CB8AC3E}">
        <p14:creationId xmlns:p14="http://schemas.microsoft.com/office/powerpoint/2010/main" val="1988738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4962-BFBB-4A82-9F40-55CCB3748213}"/>
              </a:ext>
            </a:extLst>
          </p:cNvPr>
          <p:cNvSpPr>
            <a:spLocks noGrp="1"/>
          </p:cNvSpPr>
          <p:nvPr>
            <p:ph type="title"/>
          </p:nvPr>
        </p:nvSpPr>
        <p:spPr>
          <a:xfrm>
            <a:off x="457200" y="457200"/>
            <a:ext cx="8229600" cy="646331"/>
          </a:xfrm>
        </p:spPr>
        <p:txBody>
          <a:bodyPr/>
          <a:lstStyle/>
          <a:p>
            <a:r>
              <a:rPr lang="en-US" dirty="0"/>
              <a:t>How do we compare?</a:t>
            </a:r>
          </a:p>
        </p:txBody>
      </p:sp>
      <p:pic>
        <p:nvPicPr>
          <p:cNvPr id="7" name="Picture 6">
            <a:extLst>
              <a:ext uri="{FF2B5EF4-FFF2-40B4-BE49-F238E27FC236}">
                <a16:creationId xmlns:a16="http://schemas.microsoft.com/office/drawing/2014/main" id="{BF8DD739-7C16-466A-AD7A-F11A07B87272}"/>
              </a:ext>
            </a:extLst>
          </p:cNvPr>
          <p:cNvPicPr>
            <a:picLocks noChangeAspect="1"/>
          </p:cNvPicPr>
          <p:nvPr/>
        </p:nvPicPr>
        <p:blipFill>
          <a:blip r:embed="rId2"/>
          <a:stretch>
            <a:fillRect/>
          </a:stretch>
        </p:blipFill>
        <p:spPr>
          <a:xfrm>
            <a:off x="3399687" y="3108733"/>
            <a:ext cx="5287113" cy="1143160"/>
          </a:xfrm>
          <a:prstGeom prst="rect">
            <a:avLst/>
          </a:prstGeom>
        </p:spPr>
      </p:pic>
      <p:pic>
        <p:nvPicPr>
          <p:cNvPr id="9" name="Picture 8">
            <a:extLst>
              <a:ext uri="{FF2B5EF4-FFF2-40B4-BE49-F238E27FC236}">
                <a16:creationId xmlns:a16="http://schemas.microsoft.com/office/drawing/2014/main" id="{A8667879-A007-44DA-98B6-EAA60387C1DE}"/>
              </a:ext>
            </a:extLst>
          </p:cNvPr>
          <p:cNvPicPr>
            <a:picLocks noChangeAspect="1"/>
          </p:cNvPicPr>
          <p:nvPr/>
        </p:nvPicPr>
        <p:blipFill>
          <a:blip r:embed="rId3"/>
          <a:stretch>
            <a:fillRect/>
          </a:stretch>
        </p:blipFill>
        <p:spPr>
          <a:xfrm>
            <a:off x="3399687" y="4476503"/>
            <a:ext cx="3067478" cy="1133633"/>
          </a:xfrm>
          <a:prstGeom prst="rect">
            <a:avLst/>
          </a:prstGeom>
        </p:spPr>
      </p:pic>
      <p:pic>
        <p:nvPicPr>
          <p:cNvPr id="8" name="Content Placeholder 7">
            <a:extLst>
              <a:ext uri="{FF2B5EF4-FFF2-40B4-BE49-F238E27FC236}">
                <a16:creationId xmlns:a16="http://schemas.microsoft.com/office/drawing/2014/main" id="{ADC464E6-D866-B141-B259-2C77AF915835}"/>
              </a:ext>
            </a:extLst>
          </p:cNvPr>
          <p:cNvPicPr>
            <a:picLocks noGrp="1" noChangeAspect="1"/>
          </p:cNvPicPr>
          <p:nvPr>
            <p:ph idx="1"/>
          </p:nvPr>
        </p:nvPicPr>
        <p:blipFill>
          <a:blip r:embed="rId4"/>
          <a:stretch>
            <a:fillRect/>
          </a:stretch>
        </p:blipFill>
        <p:spPr>
          <a:xfrm>
            <a:off x="851039" y="1103531"/>
            <a:ext cx="7441922" cy="5061712"/>
          </a:xfrm>
        </p:spPr>
      </p:pic>
    </p:spTree>
    <p:extLst>
      <p:ext uri="{BB962C8B-B14F-4D97-AF65-F5344CB8AC3E}">
        <p14:creationId xmlns:p14="http://schemas.microsoft.com/office/powerpoint/2010/main" val="3805224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004E-92DF-42F5-97FA-972644F487C6}"/>
              </a:ext>
            </a:extLst>
          </p:cNvPr>
          <p:cNvSpPr>
            <a:spLocks noGrp="1"/>
          </p:cNvSpPr>
          <p:nvPr>
            <p:ph type="title"/>
          </p:nvPr>
        </p:nvSpPr>
        <p:spPr/>
        <p:txBody>
          <a:bodyPr/>
          <a:lstStyle/>
          <a:p>
            <a:r>
              <a:rPr lang="en-US" dirty="0"/>
              <a:t>Education Attainment</a:t>
            </a:r>
          </a:p>
        </p:txBody>
      </p:sp>
      <p:pic>
        <p:nvPicPr>
          <p:cNvPr id="9" name="Content Placeholder 8">
            <a:extLst>
              <a:ext uri="{FF2B5EF4-FFF2-40B4-BE49-F238E27FC236}">
                <a16:creationId xmlns:a16="http://schemas.microsoft.com/office/drawing/2014/main" id="{750831F5-7941-407A-87A5-F57C37C45ECC}"/>
              </a:ext>
            </a:extLst>
          </p:cNvPr>
          <p:cNvPicPr>
            <a:picLocks noGrp="1" noChangeAspect="1"/>
          </p:cNvPicPr>
          <p:nvPr>
            <p:ph idx="1"/>
          </p:nvPr>
        </p:nvPicPr>
        <p:blipFill>
          <a:blip r:embed="rId2"/>
          <a:stretch>
            <a:fillRect/>
          </a:stretch>
        </p:blipFill>
        <p:spPr>
          <a:xfrm>
            <a:off x="457201" y="1302533"/>
            <a:ext cx="3946358" cy="2209597"/>
          </a:xfrm>
        </p:spPr>
      </p:pic>
      <p:sp>
        <p:nvSpPr>
          <p:cNvPr id="3" name="TextBox 2">
            <a:extLst>
              <a:ext uri="{FF2B5EF4-FFF2-40B4-BE49-F238E27FC236}">
                <a16:creationId xmlns:a16="http://schemas.microsoft.com/office/drawing/2014/main" id="{8E21A2AE-203C-004A-8923-8E5B47E92FAF}"/>
              </a:ext>
            </a:extLst>
          </p:cNvPr>
          <p:cNvSpPr txBox="1"/>
          <p:nvPr/>
        </p:nvSpPr>
        <p:spPr>
          <a:xfrm>
            <a:off x="1158533" y="5741561"/>
            <a:ext cx="6826934" cy="369332"/>
          </a:xfrm>
          <a:prstGeom prst="rect">
            <a:avLst/>
          </a:prstGeom>
          <a:noFill/>
        </p:spPr>
        <p:txBody>
          <a:bodyPr wrap="none" rtlCol="0">
            <a:spAutoFit/>
          </a:bodyPr>
          <a:lstStyle/>
          <a:p>
            <a:r>
              <a:rPr lang="en-US" dirty="0"/>
              <a:t>Source: https://</a:t>
            </a:r>
            <a:r>
              <a:rPr lang="en-US" dirty="0" err="1"/>
              <a:t>statisticalatlas.com</a:t>
            </a:r>
            <a:r>
              <a:rPr lang="en-US" dirty="0"/>
              <a:t>/state/Ohio/Educational-Attainment</a:t>
            </a:r>
          </a:p>
        </p:txBody>
      </p:sp>
      <p:pic>
        <p:nvPicPr>
          <p:cNvPr id="5" name="Content Placeholder 8">
            <a:extLst>
              <a:ext uri="{FF2B5EF4-FFF2-40B4-BE49-F238E27FC236}">
                <a16:creationId xmlns:a16="http://schemas.microsoft.com/office/drawing/2014/main" id="{DDD7F620-3339-BA4F-809B-2A51D0CC880B}"/>
              </a:ext>
            </a:extLst>
          </p:cNvPr>
          <p:cNvPicPr>
            <a:picLocks noChangeAspect="1"/>
          </p:cNvPicPr>
          <p:nvPr/>
        </p:nvPicPr>
        <p:blipFill>
          <a:blip r:embed="rId3"/>
          <a:stretch>
            <a:fillRect/>
          </a:stretch>
        </p:blipFill>
        <p:spPr>
          <a:xfrm>
            <a:off x="4551123" y="1302532"/>
            <a:ext cx="3903621" cy="2209597"/>
          </a:xfrm>
          <a:prstGeom prst="rect">
            <a:avLst/>
          </a:prstGeom>
        </p:spPr>
      </p:pic>
      <p:pic>
        <p:nvPicPr>
          <p:cNvPr id="6" name="Content Placeholder 8">
            <a:extLst>
              <a:ext uri="{FF2B5EF4-FFF2-40B4-BE49-F238E27FC236}">
                <a16:creationId xmlns:a16="http://schemas.microsoft.com/office/drawing/2014/main" id="{33289EC3-FE7C-1F4B-AEDB-1DC7D779FB12}"/>
              </a:ext>
            </a:extLst>
          </p:cNvPr>
          <p:cNvPicPr>
            <a:picLocks noChangeAspect="1"/>
          </p:cNvPicPr>
          <p:nvPr/>
        </p:nvPicPr>
        <p:blipFill>
          <a:blip r:embed="rId4"/>
          <a:stretch>
            <a:fillRect/>
          </a:stretch>
        </p:blipFill>
        <p:spPr>
          <a:xfrm>
            <a:off x="2127924" y="3285777"/>
            <a:ext cx="4375009" cy="2455783"/>
          </a:xfrm>
          <a:prstGeom prst="rect">
            <a:avLst/>
          </a:prstGeom>
        </p:spPr>
      </p:pic>
    </p:spTree>
    <p:extLst>
      <p:ext uri="{BB962C8B-B14F-4D97-AF65-F5344CB8AC3E}">
        <p14:creationId xmlns:p14="http://schemas.microsoft.com/office/powerpoint/2010/main" val="16543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descr="Screen Shot 2017-04-12 at 8.49.10 AM.png"/>
          <p:cNvPicPr>
            <a:picLocks noGrp="1" noChangeAspect="1"/>
          </p:cNvPicPr>
          <p:nvPr>
            <p:ph idx="1"/>
          </p:nvPr>
        </p:nvPicPr>
        <p:blipFill rotWithShape="1">
          <a:blip r:embed="rId3"/>
          <a:srcRect l="3230" r="3245"/>
          <a:stretch/>
        </p:blipFill>
        <p:spPr>
          <a:xfrm>
            <a:off x="1232454" y="1023964"/>
            <a:ext cx="6619460" cy="4509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466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E4E5-7E49-40EA-9C45-A5ACBCAC0ABD}"/>
              </a:ext>
            </a:extLst>
          </p:cNvPr>
          <p:cNvSpPr>
            <a:spLocks noGrp="1"/>
          </p:cNvSpPr>
          <p:nvPr>
            <p:ph type="title"/>
          </p:nvPr>
        </p:nvSpPr>
        <p:spPr/>
        <p:txBody>
          <a:bodyPr/>
          <a:lstStyle/>
          <a:p>
            <a:r>
              <a:rPr lang="en-US" dirty="0"/>
              <a:t>Postsecondary Credentials</a:t>
            </a:r>
          </a:p>
        </p:txBody>
      </p:sp>
      <p:sp>
        <p:nvSpPr>
          <p:cNvPr id="3" name="Content Placeholder 2">
            <a:extLst>
              <a:ext uri="{FF2B5EF4-FFF2-40B4-BE49-F238E27FC236}">
                <a16:creationId xmlns:a16="http://schemas.microsoft.com/office/drawing/2014/main" id="{8EB21B02-0BC0-45FB-8779-FBF040CF628A}"/>
              </a:ext>
            </a:extLst>
          </p:cNvPr>
          <p:cNvSpPr>
            <a:spLocks noGrp="1"/>
          </p:cNvSpPr>
          <p:nvPr>
            <p:ph idx="1"/>
          </p:nvPr>
        </p:nvSpPr>
        <p:spPr>
          <a:xfrm>
            <a:off x="457200" y="1514844"/>
            <a:ext cx="8229600" cy="4525963"/>
          </a:xfrm>
        </p:spPr>
        <p:txBody>
          <a:bodyPr/>
          <a:lstStyle/>
          <a:p>
            <a:r>
              <a:rPr lang="en-US" dirty="0"/>
              <a:t>What is a postsecondary credential?</a:t>
            </a:r>
          </a:p>
          <a:p>
            <a:pPr lvl="1"/>
            <a:r>
              <a:rPr lang="en-US" dirty="0"/>
              <a:t>Associate’s Degree</a:t>
            </a:r>
          </a:p>
          <a:p>
            <a:pPr lvl="1"/>
            <a:r>
              <a:rPr lang="en-US" dirty="0"/>
              <a:t>Bachelor’s Degree</a:t>
            </a:r>
          </a:p>
          <a:p>
            <a:pPr lvl="1"/>
            <a:r>
              <a:rPr lang="en-US" dirty="0"/>
              <a:t>Industry recognized credential</a:t>
            </a:r>
          </a:p>
          <a:p>
            <a:pPr marL="346075" lvl="1" indent="0">
              <a:buNone/>
            </a:pPr>
            <a:endParaRPr lang="en-US" dirty="0"/>
          </a:p>
          <a:p>
            <a:pPr marL="346075" lvl="1" indent="0" algn="ctr">
              <a:buNone/>
            </a:pPr>
            <a:r>
              <a:rPr lang="en-US" dirty="0"/>
              <a:t>Can attain or make progress on while in high school and beyond</a:t>
            </a:r>
          </a:p>
          <a:p>
            <a:pPr lvl="1"/>
            <a:endParaRPr lang="en-US" dirty="0"/>
          </a:p>
          <a:p>
            <a:pPr marL="346075" lvl="1" indent="0">
              <a:buNone/>
            </a:pPr>
            <a:endParaRPr lang="en-US" dirty="0"/>
          </a:p>
          <a:p>
            <a:pPr lvl="1"/>
            <a:endParaRPr lang="en-US" dirty="0"/>
          </a:p>
        </p:txBody>
      </p:sp>
    </p:spTree>
    <p:extLst>
      <p:ext uri="{BB962C8B-B14F-4D97-AF65-F5344CB8AC3E}">
        <p14:creationId xmlns:p14="http://schemas.microsoft.com/office/powerpoint/2010/main" val="1868431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F2B7E99B-6B70-42AB-A927-8F2EB35A88E9}"/>
              </a:ext>
            </a:extLst>
          </p:cNvPr>
          <p:cNvSpPr>
            <a:spLocks noGrp="1"/>
          </p:cNvSpPr>
          <p:nvPr>
            <p:ph type="title"/>
          </p:nvPr>
        </p:nvSpPr>
        <p:spPr/>
        <p:txBody>
          <a:bodyPr>
            <a:normAutofit/>
          </a:bodyPr>
          <a:lstStyle/>
          <a:p>
            <a:pPr algn="l"/>
            <a:r>
              <a:rPr lang="en-US" sz="4000" b="1" dirty="0">
                <a:latin typeface="Arial" panose="020B0604020202020204" pitchFamily="34" charset="0"/>
                <a:cs typeface="Arial" panose="020B0604020202020204" pitchFamily="34" charset="0"/>
              </a:rPr>
              <a:t>Goal for </a:t>
            </a:r>
            <a:r>
              <a:rPr lang="en-US" sz="4000" b="1" i="1" dirty="0" err="1">
                <a:latin typeface="Arial" panose="020B0604020202020204" pitchFamily="34" charset="0"/>
                <a:cs typeface="Arial" panose="020B0604020202020204" pitchFamily="34" charset="0"/>
              </a:rPr>
              <a:t>EachChild</a:t>
            </a:r>
            <a:endParaRPr lang="en-US" sz="22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F8A72FE-31B6-42BE-A533-9E7B7BEFFBBA}"/>
              </a:ext>
            </a:extLst>
          </p:cNvPr>
          <p:cNvSpPr>
            <a:spLocks noChangeArrowheads="1"/>
          </p:cNvSpPr>
          <p:nvPr/>
        </p:nvSpPr>
        <p:spPr bwMode="auto">
          <a:xfrm>
            <a:off x="838200" y="1527929"/>
            <a:ext cx="7391401" cy="3505200"/>
          </a:xfrm>
          <a:prstGeom prst="rect">
            <a:avLst/>
          </a:prstGeom>
          <a:solidFill>
            <a:srgbClr val="44546A"/>
          </a:solidFill>
          <a:ln w="76200" cmpd="dbl">
            <a:solidFill>
              <a:srgbClr val="44546A"/>
            </a:solidFill>
            <a:miter lim="800000"/>
            <a:headEnd/>
            <a:tailEnd/>
          </a:ln>
        </p:spPr>
        <p:txBody>
          <a:bodyPr rot="0" vert="horz" wrap="square" lIns="91440" tIns="0" rIns="91440" bIns="0" anchor="ctr"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Annually increase the percentage of Ohio’s high school graduates who, within one year of graduation, are: </a:t>
            </a:r>
            <a:endPar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Enrolled and succeeding in a post-high school learning experience, including an adult career-technical education program, an apprenticeship and/or a two-year or four-year college program (15 semester hours); or  </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Serving in a military branch; or</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Earning a living wage. </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all" spc="0" normalizeH="0" baseline="0" noProof="0" dirty="0">
                <a:ln>
                  <a:noFill/>
                </a:ln>
                <a:solidFill>
                  <a:srgbClr val="FFFFFF"/>
                </a:solidFill>
                <a:effectLst/>
                <a:uLnTx/>
                <a:uFillTx/>
                <a:latin typeface="Calibri"/>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itle 3">
            <a:extLst>
              <a:ext uri="{FF2B5EF4-FFF2-40B4-BE49-F238E27FC236}">
                <a16:creationId xmlns:a16="http://schemas.microsoft.com/office/drawing/2014/main" id="{9DD447E6-A54C-4F05-824E-1D62D77CED33}"/>
              </a:ext>
            </a:extLst>
          </p:cNvPr>
          <p:cNvSpPr txBox="1">
            <a:spLocks/>
          </p:cNvSpPr>
          <p:nvPr/>
        </p:nvSpPr>
        <p:spPr>
          <a:xfrm>
            <a:off x="457200" y="5618720"/>
            <a:ext cx="8229600" cy="322384"/>
          </a:xfrm>
          <a:prstGeom prst="rect">
            <a:avLst/>
          </a:prstGeom>
        </p:spPr>
        <p:txBody>
          <a:bodyPr vert="horz" lIns="0" tIns="0" rIns="0" bIns="0" rtlCol="0" anchor="t" anchorCtr="0">
            <a:normAutofit fontScale="62500" lnSpcReduction="20000"/>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pPr algn="l"/>
            <a:r>
              <a:rPr lang="en-US" sz="4000" dirty="0">
                <a:latin typeface="Arial" panose="020B0604020202020204" pitchFamily="34" charset="0"/>
                <a:cs typeface="Arial" panose="020B0604020202020204" pitchFamily="34" charset="0"/>
              </a:rPr>
              <a:t>From </a:t>
            </a:r>
            <a:r>
              <a:rPr lang="en-US" sz="4000">
                <a:latin typeface="Arial" panose="020B0604020202020204" pitchFamily="34" charset="0"/>
                <a:cs typeface="Arial" panose="020B0604020202020204" pitchFamily="34" charset="0"/>
              </a:rPr>
              <a:t>Ohio’s Strategic DRAFT </a:t>
            </a:r>
            <a:r>
              <a:rPr lang="en-US" sz="4000" dirty="0">
                <a:latin typeface="Arial" panose="020B0604020202020204" pitchFamily="34" charset="0"/>
                <a:cs typeface="Arial" panose="020B0604020202020204" pitchFamily="34" charset="0"/>
              </a:rPr>
              <a:t>Plan for Education</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675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2138186"/>
            <a:ext cx="9144000" cy="923330"/>
          </a:xfrm>
          <a:prstGeom prst="rect">
            <a:avLst/>
          </a:prstGeom>
          <a:noFill/>
        </p:spPr>
        <p:txBody>
          <a:bodyPr wrap="square" rtlCol="0">
            <a:spAutoFit/>
          </a:bodyPr>
          <a:lstStyle/>
          <a:p>
            <a:pPr algn="ctr"/>
            <a:r>
              <a:rPr lang="en-US" sz="5400" b="1" dirty="0">
                <a:solidFill>
                  <a:srgbClr val="C00000"/>
                </a:solidFill>
                <a:latin typeface="Arial"/>
                <a:cs typeface="Arial"/>
              </a:rPr>
              <a:t>How do we get there?</a:t>
            </a:r>
          </a:p>
        </p:txBody>
      </p:sp>
    </p:spTree>
    <p:extLst>
      <p:ext uri="{BB962C8B-B14F-4D97-AF65-F5344CB8AC3E}">
        <p14:creationId xmlns:p14="http://schemas.microsoft.com/office/powerpoint/2010/main" val="1756685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B256-6CEC-49D8-B6E7-6299F1FBC98D}"/>
              </a:ext>
            </a:extLst>
          </p:cNvPr>
          <p:cNvSpPr>
            <a:spLocks noGrp="1"/>
          </p:cNvSpPr>
          <p:nvPr>
            <p:ph type="title"/>
          </p:nvPr>
        </p:nvSpPr>
        <p:spPr/>
        <p:txBody>
          <a:bodyPr/>
          <a:lstStyle/>
          <a:p>
            <a:r>
              <a:rPr lang="en-US" dirty="0"/>
              <a:t>SuccessBound</a:t>
            </a:r>
          </a:p>
        </p:txBody>
      </p:sp>
      <p:pic>
        <p:nvPicPr>
          <p:cNvPr id="5" name="Content Placeholder 4">
            <a:extLst>
              <a:ext uri="{FF2B5EF4-FFF2-40B4-BE49-F238E27FC236}">
                <a16:creationId xmlns:a16="http://schemas.microsoft.com/office/drawing/2014/main" id="{ED55D007-5A96-4CE3-9E68-6A66ABD81280}"/>
              </a:ext>
            </a:extLst>
          </p:cNvPr>
          <p:cNvPicPr>
            <a:picLocks noGrp="1" noChangeAspect="1"/>
          </p:cNvPicPr>
          <p:nvPr>
            <p:ph idx="1"/>
          </p:nvPr>
        </p:nvPicPr>
        <p:blipFill>
          <a:blip r:embed="rId2"/>
          <a:stretch>
            <a:fillRect/>
          </a:stretch>
        </p:blipFill>
        <p:spPr>
          <a:xfrm>
            <a:off x="2247501" y="1688704"/>
            <a:ext cx="4648997" cy="2061055"/>
          </a:xfrm>
        </p:spPr>
      </p:pic>
      <p:sp>
        <p:nvSpPr>
          <p:cNvPr id="7" name="TextBox 6">
            <a:extLst>
              <a:ext uri="{FF2B5EF4-FFF2-40B4-BE49-F238E27FC236}">
                <a16:creationId xmlns:a16="http://schemas.microsoft.com/office/drawing/2014/main" id="{3554A8C9-09BE-42D8-A98E-B1095060A49D}"/>
              </a:ext>
            </a:extLst>
          </p:cNvPr>
          <p:cNvSpPr txBox="1"/>
          <p:nvPr/>
        </p:nvSpPr>
        <p:spPr>
          <a:xfrm>
            <a:off x="846667" y="4334933"/>
            <a:ext cx="7840133" cy="1569660"/>
          </a:xfrm>
          <a:prstGeom prst="rect">
            <a:avLst/>
          </a:prstGeom>
          <a:noFill/>
        </p:spPr>
        <p:txBody>
          <a:bodyPr wrap="square" rtlCol="0">
            <a:spAutoFit/>
          </a:bodyPr>
          <a:lstStyle/>
          <a:p>
            <a:r>
              <a:rPr lang="en-US" sz="2400" b="1" i="1" dirty="0">
                <a:solidFill>
                  <a:srgbClr val="73A4CC"/>
                </a:solidFill>
              </a:rPr>
              <a:t>“Getting kids excited about job opportunities can begin to capture their imagination. By connecting employers with qualified workers, we’re changing the lives of our students and strengthening Ohio’s economy.”  </a:t>
            </a:r>
            <a:r>
              <a:rPr lang="en-US" sz="2400" b="1" dirty="0">
                <a:solidFill>
                  <a:srgbClr val="73A4CC"/>
                </a:solidFill>
              </a:rPr>
              <a:t>– Gov. Kasich</a:t>
            </a:r>
          </a:p>
        </p:txBody>
      </p:sp>
    </p:spTree>
    <p:extLst>
      <p:ext uri="{BB962C8B-B14F-4D97-AF65-F5344CB8AC3E}">
        <p14:creationId xmlns:p14="http://schemas.microsoft.com/office/powerpoint/2010/main" val="1663792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3" name="T5XwUHh5tRs"/>
          <p:cNvPicPr>
            <a:picLocks noRot="1" noChangeAspect="1"/>
          </p:cNvPicPr>
          <p:nvPr>
            <a:videoFile r:link="rId1"/>
          </p:nvPr>
        </p:nvPicPr>
        <p:blipFill>
          <a:blip r:embed="rId5"/>
          <a:stretch>
            <a:fillRect/>
          </a:stretch>
        </p:blipFill>
        <p:spPr>
          <a:xfrm>
            <a:off x="964223" y="553453"/>
            <a:ext cx="7215554" cy="457356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3193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18D7-C132-4303-B228-E7CCFADC8AEF}"/>
              </a:ext>
            </a:extLst>
          </p:cNvPr>
          <p:cNvSpPr>
            <a:spLocks noGrp="1"/>
          </p:cNvSpPr>
          <p:nvPr>
            <p:ph type="title"/>
          </p:nvPr>
        </p:nvSpPr>
        <p:spPr/>
        <p:txBody>
          <a:bodyPr/>
          <a:lstStyle/>
          <a:p>
            <a:r>
              <a:rPr lang="en-US" dirty="0"/>
              <a:t>Career Pathways</a:t>
            </a:r>
          </a:p>
        </p:txBody>
      </p:sp>
      <p:sp>
        <p:nvSpPr>
          <p:cNvPr id="3" name="Content Placeholder 2">
            <a:extLst>
              <a:ext uri="{FF2B5EF4-FFF2-40B4-BE49-F238E27FC236}">
                <a16:creationId xmlns:a16="http://schemas.microsoft.com/office/drawing/2014/main" id="{F6CEABC9-2D7D-4D4C-BA9D-62EFB280F658}"/>
              </a:ext>
            </a:extLst>
          </p:cNvPr>
          <p:cNvSpPr>
            <a:spLocks noGrp="1"/>
          </p:cNvSpPr>
          <p:nvPr>
            <p:ph idx="1"/>
          </p:nvPr>
        </p:nvSpPr>
        <p:spPr>
          <a:xfrm>
            <a:off x="457200" y="1418591"/>
            <a:ext cx="8229600" cy="4525963"/>
          </a:xfrm>
        </p:spPr>
        <p:txBody>
          <a:bodyPr/>
          <a:lstStyle/>
          <a:p>
            <a:pPr marL="0" lvl="0" indent="0">
              <a:buNone/>
            </a:pPr>
            <a:r>
              <a:rPr lang="en-US" dirty="0"/>
              <a:t>Career pathways are a sequence of integrated courses and experiences that develop a student’s academic, technical, and professional skills aligned to their career area of interest. Career pathways connect students to credential(s), further education or training necessary, and ready students for high-opportunity careers. </a:t>
            </a:r>
          </a:p>
        </p:txBody>
      </p:sp>
    </p:spTree>
    <p:extLst>
      <p:ext uri="{BB962C8B-B14F-4D97-AF65-F5344CB8AC3E}">
        <p14:creationId xmlns:p14="http://schemas.microsoft.com/office/powerpoint/2010/main" val="2499204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10511" y="-107318"/>
            <a:ext cx="9169751" cy="6515072"/>
          </a:xfrm>
        </p:spPr>
      </p:pic>
      <p:sp>
        <p:nvSpPr>
          <p:cNvPr id="4" name="Rounded Rectangle 3"/>
          <p:cNvSpPr/>
          <p:nvPr/>
        </p:nvSpPr>
        <p:spPr>
          <a:xfrm>
            <a:off x="6166558" y="1329194"/>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tx1"/>
                </a:solidFill>
                <a:latin typeface="Arial"/>
                <a:cs typeface="Arial"/>
              </a:rPr>
              <a:t>Work</a:t>
            </a:r>
          </a:p>
        </p:txBody>
      </p:sp>
      <p:sp>
        <p:nvSpPr>
          <p:cNvPr id="5" name="Rounded Rectangle 4"/>
          <p:cNvSpPr/>
          <p:nvPr/>
        </p:nvSpPr>
        <p:spPr>
          <a:xfrm>
            <a:off x="3175244" y="4298950"/>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400" b="1" dirty="0">
                <a:solidFill>
                  <a:schemeClr val="tx1"/>
                </a:solidFill>
                <a:latin typeface="Arial"/>
                <a:cs typeface="Arial"/>
              </a:rPr>
              <a:t>College</a:t>
            </a:r>
          </a:p>
        </p:txBody>
      </p:sp>
      <p:sp>
        <p:nvSpPr>
          <p:cNvPr id="6" name="Rounded Rectangle 5"/>
          <p:cNvSpPr/>
          <p:nvPr/>
        </p:nvSpPr>
        <p:spPr>
          <a:xfrm>
            <a:off x="183931" y="1329194"/>
            <a:ext cx="2719552"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400" b="1" dirty="0">
                <a:solidFill>
                  <a:schemeClr val="tx1"/>
                </a:solidFill>
                <a:latin typeface="Arial"/>
                <a:cs typeface="Arial"/>
              </a:rPr>
              <a:t>High School</a:t>
            </a:r>
            <a:endParaRPr lang="en-US" sz="2800" b="1" dirty="0">
              <a:solidFill>
                <a:schemeClr val="tx1"/>
              </a:solidFill>
              <a:latin typeface="Arial"/>
              <a:cs typeface="Arial"/>
            </a:endParaRPr>
          </a:p>
        </p:txBody>
      </p:sp>
      <p:sp>
        <p:nvSpPr>
          <p:cNvPr id="8" name="Rounded Rectangle 7"/>
          <p:cNvSpPr/>
          <p:nvPr/>
        </p:nvSpPr>
        <p:spPr>
          <a:xfrm>
            <a:off x="183930" y="2540043"/>
            <a:ext cx="8702179" cy="1874748"/>
          </a:xfrm>
          <a:prstGeom prst="roundRect">
            <a:avLst/>
          </a:prstGeom>
          <a:solidFill>
            <a:schemeClr val="bg2">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4400" b="1" dirty="0">
                <a:solidFill>
                  <a:srgbClr val="C00000"/>
                </a:solidFill>
                <a:latin typeface="Arial"/>
                <a:cs typeface="Arial"/>
              </a:rPr>
              <a:t>Learning</a:t>
            </a:r>
            <a:endParaRPr lang="en-US" sz="4800" b="1" dirty="0">
              <a:solidFill>
                <a:srgbClr val="C00000"/>
              </a:solidFill>
              <a:latin typeface="Arial"/>
              <a:cs typeface="Arial"/>
            </a:endParaRPr>
          </a:p>
        </p:txBody>
      </p:sp>
      <p:sp>
        <p:nvSpPr>
          <p:cNvPr id="3" name="Title 2"/>
          <p:cNvSpPr>
            <a:spLocks noGrp="1"/>
          </p:cNvSpPr>
          <p:nvPr>
            <p:ph type="title"/>
          </p:nvPr>
        </p:nvSpPr>
        <p:spPr>
          <a:xfrm>
            <a:off x="-10511" y="457200"/>
            <a:ext cx="9154511" cy="646331"/>
          </a:xfrm>
          <a:solidFill>
            <a:schemeClr val="accent1">
              <a:alpha val="73000"/>
            </a:schemeClr>
          </a:solidFill>
        </p:spPr>
        <p:txBody>
          <a:bodyPr vert="horz" wrap="square" lIns="0" tIns="0" rIns="0" bIns="0" rtlCol="0" anchor="ctr" anchorCtr="0">
            <a:spAutoFit/>
          </a:bodyPr>
          <a:lstStyle/>
          <a:p>
            <a:r>
              <a:rPr lang="en-US" dirty="0">
                <a:solidFill>
                  <a:schemeClr val="bg1"/>
                </a:solidFill>
              </a:rPr>
              <a:t>Align Stages of Learning</a:t>
            </a:r>
          </a:p>
        </p:txBody>
      </p:sp>
    </p:spTree>
    <p:extLst>
      <p:ext uri="{BB962C8B-B14F-4D97-AF65-F5344CB8AC3E}">
        <p14:creationId xmlns:p14="http://schemas.microsoft.com/office/powerpoint/2010/main" val="362566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5000"/>
                            </p:stCondLst>
                            <p:childTnLst>
                              <p:par>
                                <p:cTn id="17" presetID="42" presetClass="path" presetSubtype="0" accel="50000" decel="50000" fill="hold" grpId="1" nodeType="afterEffect">
                                  <p:stCondLst>
                                    <p:cond delay="0"/>
                                  </p:stCondLst>
                                  <p:childTnLst>
                                    <p:animMotion origin="layout" path="M -1.11111E-6 4.07407E-6 L 0.00243 0.18217 " pathEditMode="relative" rAng="0" ptsTypes="AA">
                                      <p:cBhvr>
                                        <p:cTn id="18" dur="2000" fill="hold"/>
                                        <p:tgtEl>
                                          <p:spTgt spid="6"/>
                                        </p:tgtEl>
                                        <p:attrNameLst>
                                          <p:attrName>ppt_x</p:attrName>
                                          <p:attrName>ppt_y</p:attrName>
                                        </p:attrNameLst>
                                      </p:cBhvr>
                                      <p:rCtr x="122" y="9097"/>
                                    </p:animMotion>
                                  </p:childTnLst>
                                </p:cTn>
                              </p:par>
                              <p:par>
                                <p:cTn id="19" presetID="64" presetClass="path" presetSubtype="0" accel="50000" decel="50000" fill="hold" grpId="1" nodeType="withEffect">
                                  <p:stCondLst>
                                    <p:cond delay="0"/>
                                  </p:stCondLst>
                                  <p:childTnLst>
                                    <p:animMotion origin="layout" path="M -3.33333E-6 4.07407E-6 L -3.33333E-6 -0.25 " pathEditMode="relative" rAng="0" ptsTypes="AA">
                                      <p:cBhvr>
                                        <p:cTn id="20" dur="2000" fill="hold"/>
                                        <p:tgtEl>
                                          <p:spTgt spid="5"/>
                                        </p:tgtEl>
                                        <p:attrNameLst>
                                          <p:attrName>ppt_x</p:attrName>
                                          <p:attrName>ppt_y</p:attrName>
                                        </p:attrNameLst>
                                      </p:cBhvr>
                                      <p:rCtr x="0" y="-12500"/>
                                    </p:animMotion>
                                  </p:childTnLst>
                                </p:cTn>
                              </p:par>
                              <p:par>
                                <p:cTn id="21" presetID="42" presetClass="path" presetSubtype="0" accel="50000" decel="50000" fill="hold" grpId="1" nodeType="withEffect">
                                  <p:stCondLst>
                                    <p:cond delay="0"/>
                                  </p:stCondLst>
                                  <p:childTnLst>
                                    <p:animMotion origin="layout" path="M 0.00122 -4.07407E-6 L -0.00121 0.18149 " pathEditMode="relative" rAng="0" ptsTypes="AA">
                                      <p:cBhvr>
                                        <p:cTn id="22" dur="2000" fill="hold"/>
                                        <p:tgtEl>
                                          <p:spTgt spid="4"/>
                                        </p:tgtEl>
                                        <p:attrNameLst>
                                          <p:attrName>ppt_x</p:attrName>
                                          <p:attrName>ppt_y</p:attrName>
                                        </p:attrNameLst>
                                      </p:cBhvr>
                                      <p:rCtr x="-122" y="9074"/>
                                    </p:animMotion>
                                  </p:childTnLst>
                                </p:cTn>
                              </p:par>
                            </p:childTnLst>
                          </p:cTn>
                        </p:par>
                        <p:par>
                          <p:cTn id="23" fill="hold">
                            <p:stCondLst>
                              <p:cond delay="7000"/>
                            </p:stCondLst>
                            <p:childTnLst>
                              <p:par>
                                <p:cTn id="24" presetID="50" presetClass="exit" presetSubtype="0" accel="100000" fill="hold" grpId="2" nodeType="afterEffect">
                                  <p:stCondLst>
                                    <p:cond delay="0"/>
                                  </p:stCondLst>
                                  <p:childTnLst>
                                    <p:anim calcmode="lin" valueType="num">
                                      <p:cBhvr>
                                        <p:cTn id="25" dur="1000"/>
                                        <p:tgtEl>
                                          <p:spTgt spid="6"/>
                                        </p:tgtEl>
                                        <p:attrNameLst>
                                          <p:attrName>ppt_w</p:attrName>
                                        </p:attrNameLst>
                                      </p:cBhvr>
                                      <p:tavLst>
                                        <p:tav tm="0">
                                          <p:val>
                                            <p:strVal val="ppt_w"/>
                                          </p:val>
                                        </p:tav>
                                        <p:tav tm="100000">
                                          <p:val>
                                            <p:strVal val="ppt_w+.3"/>
                                          </p:val>
                                        </p:tav>
                                      </p:tavLst>
                                    </p:anim>
                                    <p:anim calcmode="lin" valueType="num">
                                      <p:cBhvr>
                                        <p:cTn id="26" dur="1000"/>
                                        <p:tgtEl>
                                          <p:spTgt spid="6"/>
                                        </p:tgtEl>
                                        <p:attrNameLst>
                                          <p:attrName>ppt_h</p:attrName>
                                        </p:attrNameLst>
                                      </p:cBhvr>
                                      <p:tavLst>
                                        <p:tav tm="0">
                                          <p:val>
                                            <p:strVal val="ppt_h"/>
                                          </p:val>
                                        </p:tav>
                                        <p:tav tm="100000">
                                          <p:val>
                                            <p:strVal val="ppt_h"/>
                                          </p:val>
                                        </p:tav>
                                      </p:tavLst>
                                    </p:anim>
                                    <p:animEffect transition="out" filter="fade">
                                      <p:cBhvr>
                                        <p:cTn id="27" dur="1000"/>
                                        <p:tgtEl>
                                          <p:spTgt spid="6"/>
                                        </p:tgtEl>
                                      </p:cBhvr>
                                    </p:animEffect>
                                    <p:set>
                                      <p:cBhvr>
                                        <p:cTn id="28" dur="1" fill="hold">
                                          <p:stCondLst>
                                            <p:cond delay="999"/>
                                          </p:stCondLst>
                                        </p:cTn>
                                        <p:tgtEl>
                                          <p:spTgt spid="6"/>
                                        </p:tgtEl>
                                        <p:attrNameLst>
                                          <p:attrName>style.visibility</p:attrName>
                                        </p:attrNameLst>
                                      </p:cBhvr>
                                      <p:to>
                                        <p:strVal val="hidden"/>
                                      </p:to>
                                    </p:set>
                                  </p:childTnLst>
                                </p:cTn>
                              </p:par>
                              <p:par>
                                <p:cTn id="29" presetID="50" presetClass="exit" presetSubtype="0" accel="100000" fill="hold" grpId="2" nodeType="withEffect">
                                  <p:stCondLst>
                                    <p:cond delay="0"/>
                                  </p:stCondLst>
                                  <p:childTnLst>
                                    <p:anim calcmode="lin" valueType="num">
                                      <p:cBhvr>
                                        <p:cTn id="30" dur="1000"/>
                                        <p:tgtEl>
                                          <p:spTgt spid="5"/>
                                        </p:tgtEl>
                                        <p:attrNameLst>
                                          <p:attrName>ppt_w</p:attrName>
                                        </p:attrNameLst>
                                      </p:cBhvr>
                                      <p:tavLst>
                                        <p:tav tm="0">
                                          <p:val>
                                            <p:strVal val="ppt_w"/>
                                          </p:val>
                                        </p:tav>
                                        <p:tav tm="100000">
                                          <p:val>
                                            <p:strVal val="ppt_w+.3"/>
                                          </p:val>
                                        </p:tav>
                                      </p:tavLst>
                                    </p:anim>
                                    <p:anim calcmode="lin" valueType="num">
                                      <p:cBhvr>
                                        <p:cTn id="31" dur="1000"/>
                                        <p:tgtEl>
                                          <p:spTgt spid="5"/>
                                        </p:tgtEl>
                                        <p:attrNameLst>
                                          <p:attrName>ppt_h</p:attrName>
                                        </p:attrNameLst>
                                      </p:cBhvr>
                                      <p:tavLst>
                                        <p:tav tm="0">
                                          <p:val>
                                            <p:strVal val="ppt_h"/>
                                          </p:val>
                                        </p:tav>
                                        <p:tav tm="100000">
                                          <p:val>
                                            <p:strVal val="ppt_h"/>
                                          </p:val>
                                        </p:tav>
                                      </p:tavLst>
                                    </p:anim>
                                    <p:animEffect transition="out" filter="fade">
                                      <p:cBhvr>
                                        <p:cTn id="32" dur="1000"/>
                                        <p:tgtEl>
                                          <p:spTgt spid="5"/>
                                        </p:tgtEl>
                                      </p:cBhvr>
                                    </p:animEffect>
                                    <p:set>
                                      <p:cBhvr>
                                        <p:cTn id="33" dur="1" fill="hold">
                                          <p:stCondLst>
                                            <p:cond delay="999"/>
                                          </p:stCondLst>
                                        </p:cTn>
                                        <p:tgtEl>
                                          <p:spTgt spid="5"/>
                                        </p:tgtEl>
                                        <p:attrNameLst>
                                          <p:attrName>style.visibility</p:attrName>
                                        </p:attrNameLst>
                                      </p:cBhvr>
                                      <p:to>
                                        <p:strVal val="hidden"/>
                                      </p:to>
                                    </p:set>
                                  </p:childTnLst>
                                </p:cTn>
                              </p:par>
                              <p:par>
                                <p:cTn id="34" presetID="16" presetClass="entr" presetSubtype="37" fill="hold" grpId="0"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2000"/>
                                        <p:tgtEl>
                                          <p:spTgt spid="8"/>
                                        </p:tgtEl>
                                      </p:cBhvr>
                                    </p:animEffect>
                                  </p:childTnLst>
                                </p:cTn>
                              </p:par>
                              <p:par>
                                <p:cTn id="37" presetID="50" presetClass="exit" presetSubtype="0" accel="100000" fill="hold" grpId="2" nodeType="withEffect">
                                  <p:stCondLst>
                                    <p:cond delay="0"/>
                                  </p:stCondLst>
                                  <p:childTnLst>
                                    <p:anim calcmode="lin" valueType="num">
                                      <p:cBhvr>
                                        <p:cTn id="38" dur="1000"/>
                                        <p:tgtEl>
                                          <p:spTgt spid="4"/>
                                        </p:tgtEl>
                                        <p:attrNameLst>
                                          <p:attrName>ppt_w</p:attrName>
                                        </p:attrNameLst>
                                      </p:cBhvr>
                                      <p:tavLst>
                                        <p:tav tm="0">
                                          <p:val>
                                            <p:strVal val="ppt_w"/>
                                          </p:val>
                                        </p:tav>
                                        <p:tav tm="100000">
                                          <p:val>
                                            <p:strVal val="ppt_w+.3"/>
                                          </p:val>
                                        </p:tav>
                                      </p:tavLst>
                                    </p:anim>
                                    <p:anim calcmode="lin" valueType="num">
                                      <p:cBhvr>
                                        <p:cTn id="39" dur="1000"/>
                                        <p:tgtEl>
                                          <p:spTgt spid="4"/>
                                        </p:tgtEl>
                                        <p:attrNameLst>
                                          <p:attrName>ppt_h</p:attrName>
                                        </p:attrNameLst>
                                      </p:cBhvr>
                                      <p:tavLst>
                                        <p:tav tm="0">
                                          <p:val>
                                            <p:strVal val="ppt_h"/>
                                          </p:val>
                                        </p:tav>
                                        <p:tav tm="100000">
                                          <p:val>
                                            <p:strVal val="ppt_h"/>
                                          </p:val>
                                        </p:tav>
                                      </p:tavLst>
                                    </p:anim>
                                    <p:animEffect transition="out" filter="fade">
                                      <p:cBhvr>
                                        <p:cTn id="40" dur="1000"/>
                                        <p:tgtEl>
                                          <p:spTgt spid="4"/>
                                        </p:tgtEl>
                                      </p:cBhvr>
                                    </p:animEffect>
                                    <p:set>
                                      <p:cBhvr>
                                        <p:cTn id="41"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966" y="2035420"/>
            <a:ext cx="3958046" cy="2585323"/>
          </a:xfrm>
        </p:spPr>
        <p:txBody>
          <a:bodyPr/>
          <a:lstStyle/>
          <a:p>
            <a:r>
              <a:rPr lang="en-US" b="0" dirty="0"/>
              <a:t>Industry Credentials are Important for All Students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4338" y="1867009"/>
            <a:ext cx="4157662" cy="27717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264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Industry-recognized Credentials</a:t>
            </a:r>
          </a:p>
        </p:txBody>
      </p:sp>
      <p:pic>
        <p:nvPicPr>
          <p:cNvPr id="4" name="Picture 3"/>
          <p:cNvPicPr>
            <a:picLocks noChangeAspect="1"/>
          </p:cNvPicPr>
          <p:nvPr/>
        </p:nvPicPr>
        <p:blipFill>
          <a:blip r:embed="rId3"/>
          <a:stretch>
            <a:fillRect/>
          </a:stretch>
        </p:blipFill>
        <p:spPr>
          <a:xfrm>
            <a:off x="1981200" y="1905000"/>
            <a:ext cx="5181600" cy="3920795"/>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685800" y="1305580"/>
            <a:ext cx="7772400" cy="523220"/>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Students can choose from 13 career fields.</a:t>
            </a:r>
          </a:p>
        </p:txBody>
      </p:sp>
    </p:spTree>
    <p:extLst>
      <p:ext uri="{BB962C8B-B14F-4D97-AF65-F5344CB8AC3E}">
        <p14:creationId xmlns:p14="http://schemas.microsoft.com/office/powerpoint/2010/main" val="417021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8793"/>
          <a:stretch/>
        </p:blipFill>
        <p:spPr>
          <a:xfrm>
            <a:off x="4334577" y="1398480"/>
            <a:ext cx="4605528" cy="4312920"/>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a:xfrm>
            <a:off x="518160" y="2514486"/>
            <a:ext cx="3522651" cy="558183"/>
          </a:xfrm>
        </p:spPr>
        <p:txBody>
          <a:bodyPr/>
          <a:lstStyle/>
          <a:p>
            <a:pPr marL="0" indent="0">
              <a:buNone/>
            </a:pPr>
            <a:r>
              <a:rPr lang="en-US" dirty="0"/>
              <a:t>Credit Flex</a:t>
            </a:r>
          </a:p>
        </p:txBody>
      </p:sp>
      <p:sp>
        <p:nvSpPr>
          <p:cNvPr id="6" name="Content Placeholder 2"/>
          <p:cNvSpPr txBox="1">
            <a:spLocks/>
          </p:cNvSpPr>
          <p:nvPr/>
        </p:nvSpPr>
        <p:spPr>
          <a:xfrm>
            <a:off x="518160" y="3554940"/>
            <a:ext cx="3522651" cy="55818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Integrated credit</a:t>
            </a:r>
          </a:p>
        </p:txBody>
      </p:sp>
      <p:sp>
        <p:nvSpPr>
          <p:cNvPr id="8" name="TextBox 7"/>
          <p:cNvSpPr txBox="1"/>
          <p:nvPr/>
        </p:nvSpPr>
        <p:spPr>
          <a:xfrm>
            <a:off x="0" y="213133"/>
            <a:ext cx="9144000" cy="738664"/>
          </a:xfrm>
          <a:prstGeom prst="rect">
            <a:avLst/>
          </a:prstGeom>
          <a:noFill/>
        </p:spPr>
        <p:txBody>
          <a:bodyPr wrap="square" rtlCol="0">
            <a:spAutoFit/>
          </a:bodyPr>
          <a:lstStyle/>
          <a:p>
            <a:pPr algn="ctr"/>
            <a:r>
              <a:rPr lang="en-US" sz="4200" b="1" dirty="0">
                <a:solidFill>
                  <a:srgbClr val="C00000"/>
                </a:solidFill>
                <a:latin typeface="Arial"/>
                <a:cs typeface="Arial"/>
              </a:rPr>
              <a:t>Academic and Technical Credit</a:t>
            </a:r>
          </a:p>
        </p:txBody>
      </p:sp>
    </p:spTree>
    <p:extLst>
      <p:ext uri="{BB962C8B-B14F-4D97-AF65-F5344CB8AC3E}">
        <p14:creationId xmlns:p14="http://schemas.microsoft.com/office/powerpoint/2010/main" val="31068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B80EC4-E743-BC4B-B9F0-5D9EEE5620AC}"/>
              </a:ext>
            </a:extLst>
          </p:cNvPr>
          <p:cNvSpPr>
            <a:spLocks noGrp="1"/>
          </p:cNvSpPr>
          <p:nvPr>
            <p:ph type="title"/>
          </p:nvPr>
        </p:nvSpPr>
        <p:spPr>
          <a:xfrm>
            <a:off x="457200" y="457200"/>
            <a:ext cx="8229600" cy="646331"/>
          </a:xfrm>
        </p:spPr>
        <p:txBody>
          <a:bodyPr/>
          <a:lstStyle/>
          <a:p>
            <a:r>
              <a:rPr lang="en-US" dirty="0"/>
              <a:t>Credit Flexibility</a:t>
            </a:r>
          </a:p>
        </p:txBody>
      </p:sp>
      <p:sp>
        <p:nvSpPr>
          <p:cNvPr id="5" name="TextBox 4">
            <a:extLst>
              <a:ext uri="{FF2B5EF4-FFF2-40B4-BE49-F238E27FC236}">
                <a16:creationId xmlns:a16="http://schemas.microsoft.com/office/drawing/2014/main" id="{6BD5A6B9-654F-E243-A702-B396372A6D50}"/>
              </a:ext>
            </a:extLst>
          </p:cNvPr>
          <p:cNvSpPr txBox="1"/>
          <p:nvPr/>
        </p:nvSpPr>
        <p:spPr>
          <a:xfrm>
            <a:off x="457200" y="1564105"/>
            <a:ext cx="8229600" cy="6186309"/>
          </a:xfrm>
          <a:prstGeom prst="rect">
            <a:avLst/>
          </a:prstGeom>
          <a:noFill/>
        </p:spPr>
        <p:txBody>
          <a:bodyPr wrap="square" rtlCol="0">
            <a:spAutoFit/>
          </a:bodyPr>
          <a:lstStyle/>
          <a:p>
            <a:pPr marL="285750" indent="-285750">
              <a:buFont typeface="Arial" panose="020B0604020202020204" pitchFamily="34" charset="0"/>
              <a:buChar char="•"/>
            </a:pPr>
            <a:r>
              <a:rPr lang="en-US" sz="4400" dirty="0">
                <a:latin typeface="Arial" panose="020B0604020202020204" pitchFamily="34" charset="0"/>
                <a:cs typeface="Arial" panose="020B0604020202020204" pitchFamily="34" charset="0"/>
              </a:rPr>
              <a:t>gives students a personalized way to guide their learning</a:t>
            </a:r>
          </a:p>
          <a:p>
            <a:pPr marL="285750" indent="-285750">
              <a:buFont typeface="Arial" panose="020B0604020202020204" pitchFamily="34" charset="0"/>
              <a:buChar char="•"/>
            </a:pPr>
            <a:r>
              <a:rPr lang="en-US" sz="4400" dirty="0">
                <a:latin typeface="Arial" panose="020B0604020202020204" pitchFamily="34" charset="0"/>
                <a:cs typeface="Arial" panose="020B0604020202020204" pitchFamily="34" charset="0"/>
              </a:rPr>
              <a:t>provides equitable access to various course options to all students throughout the state of Ohio. </a:t>
            </a:r>
          </a:p>
          <a:p>
            <a:endParaRPr lang="en-US" sz="4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4400" dirty="0">
              <a:latin typeface="Arial" panose="020B0604020202020204" pitchFamily="34" charset="0"/>
              <a:cs typeface="Arial" panose="020B0604020202020204" pitchFamily="34" charset="0"/>
            </a:endParaRPr>
          </a:p>
          <a:p>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9004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47537" y="1"/>
            <a:ext cx="6262891" cy="6462240"/>
          </a:xfrm>
          <a:prstGeom prst="rect">
            <a:avLst/>
          </a:prstGeom>
        </p:spPr>
      </p:pic>
    </p:spTree>
    <p:extLst>
      <p:ext uri="{BB962C8B-B14F-4D97-AF65-F5344CB8AC3E}">
        <p14:creationId xmlns:p14="http://schemas.microsoft.com/office/powerpoint/2010/main" val="4012301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01284" y="1"/>
            <a:ext cx="5955397" cy="6462240"/>
          </a:xfrm>
          <a:prstGeom prst="rect">
            <a:avLst/>
          </a:prstGeom>
        </p:spPr>
      </p:pic>
    </p:spTree>
    <p:extLst>
      <p:ext uri="{BB962C8B-B14F-4D97-AF65-F5344CB8AC3E}">
        <p14:creationId xmlns:p14="http://schemas.microsoft.com/office/powerpoint/2010/main" val="1751445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38464" y="0"/>
            <a:ext cx="7139328" cy="6472989"/>
          </a:xfrm>
          <a:prstGeom prst="rect">
            <a:avLst/>
          </a:prstGeom>
        </p:spPr>
      </p:pic>
    </p:spTree>
    <p:extLst>
      <p:ext uri="{BB962C8B-B14F-4D97-AF65-F5344CB8AC3E}">
        <p14:creationId xmlns:p14="http://schemas.microsoft.com/office/powerpoint/2010/main" val="4121341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a:t>Utilizing Credit Flexibility</a:t>
            </a:r>
          </a:p>
        </p:txBody>
      </p:sp>
      <p:pic>
        <p:nvPicPr>
          <p:cNvPr id="4" name="Picture 3"/>
          <p:cNvPicPr>
            <a:picLocks noChangeAspect="1"/>
          </p:cNvPicPr>
          <p:nvPr/>
        </p:nvPicPr>
        <p:blipFill>
          <a:blip r:embed="rId3"/>
          <a:stretch>
            <a:fillRect/>
          </a:stretch>
        </p:blipFill>
        <p:spPr>
          <a:xfrm>
            <a:off x="622474" y="1103531"/>
            <a:ext cx="7899052" cy="5289864"/>
          </a:xfrm>
          <a:prstGeom prst="rect">
            <a:avLst/>
          </a:prstGeom>
        </p:spPr>
      </p:pic>
    </p:spTree>
    <p:extLst>
      <p:ext uri="{BB962C8B-B14F-4D97-AF65-F5344CB8AC3E}">
        <p14:creationId xmlns:p14="http://schemas.microsoft.com/office/powerpoint/2010/main" val="2741185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86589" y="0"/>
            <a:ext cx="7023025" cy="6283227"/>
          </a:xfrm>
          <a:prstGeom prst="rect">
            <a:avLst/>
          </a:prstGeom>
        </p:spPr>
      </p:pic>
    </p:spTree>
    <p:extLst>
      <p:ext uri="{BB962C8B-B14F-4D97-AF65-F5344CB8AC3E}">
        <p14:creationId xmlns:p14="http://schemas.microsoft.com/office/powerpoint/2010/main" val="472690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4063" y="625643"/>
            <a:ext cx="9221046" cy="4379494"/>
          </a:xfrm>
          <a:prstGeom prst="rect">
            <a:avLst/>
          </a:prstGeom>
        </p:spPr>
      </p:pic>
    </p:spTree>
    <p:extLst>
      <p:ext uri="{BB962C8B-B14F-4D97-AF65-F5344CB8AC3E}">
        <p14:creationId xmlns:p14="http://schemas.microsoft.com/office/powerpoint/2010/main" val="147085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780" y="1875054"/>
            <a:ext cx="3522651" cy="558183"/>
          </a:xfrm>
        </p:spPr>
        <p:txBody>
          <a:bodyPr/>
          <a:lstStyle/>
          <a:p>
            <a:pPr marL="0" indent="0">
              <a:buNone/>
            </a:pPr>
            <a:r>
              <a:rPr lang="en-US" dirty="0"/>
              <a:t>More time in schedule</a:t>
            </a:r>
          </a:p>
        </p:txBody>
      </p:sp>
      <p:sp>
        <p:nvSpPr>
          <p:cNvPr id="6" name="Content Placeholder 2"/>
          <p:cNvSpPr txBox="1">
            <a:spLocks/>
          </p:cNvSpPr>
          <p:nvPr/>
        </p:nvSpPr>
        <p:spPr>
          <a:xfrm>
            <a:off x="695780" y="3226328"/>
            <a:ext cx="3522651" cy="55818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Relevancy</a:t>
            </a:r>
          </a:p>
        </p:txBody>
      </p:sp>
      <p:sp>
        <p:nvSpPr>
          <p:cNvPr id="8" name="TextBox 7"/>
          <p:cNvSpPr txBox="1"/>
          <p:nvPr/>
        </p:nvSpPr>
        <p:spPr>
          <a:xfrm>
            <a:off x="0" y="213133"/>
            <a:ext cx="9144000" cy="738664"/>
          </a:xfrm>
          <a:prstGeom prst="rect">
            <a:avLst/>
          </a:prstGeom>
          <a:noFill/>
        </p:spPr>
        <p:txBody>
          <a:bodyPr wrap="square" rtlCol="0">
            <a:spAutoFit/>
          </a:bodyPr>
          <a:lstStyle/>
          <a:p>
            <a:pPr algn="ctr"/>
            <a:r>
              <a:rPr lang="en-US" sz="4200" b="1" dirty="0">
                <a:solidFill>
                  <a:srgbClr val="C00000"/>
                </a:solidFill>
                <a:latin typeface="Arial"/>
                <a:cs typeface="Arial"/>
              </a:rPr>
              <a:t>Integrated Courses</a:t>
            </a:r>
          </a:p>
        </p:txBody>
      </p:sp>
      <p:sp>
        <p:nvSpPr>
          <p:cNvPr id="7" name="Content Placeholder 2"/>
          <p:cNvSpPr txBox="1">
            <a:spLocks/>
          </p:cNvSpPr>
          <p:nvPr/>
        </p:nvSpPr>
        <p:spPr>
          <a:xfrm>
            <a:off x="695780" y="4124687"/>
            <a:ext cx="3522651" cy="55818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Experiential opportunities</a:t>
            </a:r>
          </a:p>
        </p:txBody>
      </p:sp>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282" y="1571857"/>
            <a:ext cx="4007651" cy="4007651"/>
          </a:xfrm>
          <a:prstGeom prst="rect">
            <a:avLst/>
          </a:prstGeom>
          <a:ln>
            <a:noFill/>
          </a:ln>
          <a:effectLst>
            <a:softEdge rad="112500"/>
          </a:effectLst>
        </p:spPr>
      </p:pic>
    </p:spTree>
    <p:extLst>
      <p:ext uri="{BB962C8B-B14F-4D97-AF65-F5344CB8AC3E}">
        <p14:creationId xmlns:p14="http://schemas.microsoft.com/office/powerpoint/2010/main" val="184777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a:t>P3 – Personalized Professional Pathways</a:t>
            </a:r>
          </a:p>
        </p:txBody>
      </p:sp>
      <p:pic>
        <p:nvPicPr>
          <p:cNvPr id="4" name="Picture 3"/>
          <p:cNvPicPr>
            <a:picLocks noChangeAspect="1"/>
          </p:cNvPicPr>
          <p:nvPr/>
        </p:nvPicPr>
        <p:blipFill>
          <a:blip r:embed="rId3"/>
          <a:stretch>
            <a:fillRect/>
          </a:stretch>
        </p:blipFill>
        <p:spPr>
          <a:xfrm>
            <a:off x="-75494" y="2110021"/>
            <a:ext cx="9219494" cy="2774799"/>
          </a:xfrm>
          <a:prstGeom prst="rect">
            <a:avLst/>
          </a:prstGeom>
        </p:spPr>
      </p:pic>
    </p:spTree>
    <p:extLst>
      <p:ext uri="{BB962C8B-B14F-4D97-AF65-F5344CB8AC3E}">
        <p14:creationId xmlns:p14="http://schemas.microsoft.com/office/powerpoint/2010/main" val="518726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6568" y="1150059"/>
            <a:ext cx="9360568" cy="3758825"/>
          </a:xfrm>
          <a:prstGeom prst="rect">
            <a:avLst/>
          </a:prstGeom>
        </p:spPr>
      </p:pic>
    </p:spTree>
    <p:extLst>
      <p:ext uri="{BB962C8B-B14F-4D97-AF65-F5344CB8AC3E}">
        <p14:creationId xmlns:p14="http://schemas.microsoft.com/office/powerpoint/2010/main" val="1807850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6568" y="2920813"/>
            <a:ext cx="9360568" cy="1420475"/>
          </a:xfrm>
          <a:prstGeom prst="rect">
            <a:avLst/>
          </a:prstGeom>
        </p:spPr>
      </p:pic>
      <p:sp>
        <p:nvSpPr>
          <p:cNvPr id="3" name="Title 1">
            <a:extLst>
              <a:ext uri="{FF2B5EF4-FFF2-40B4-BE49-F238E27FC236}">
                <a16:creationId xmlns:a16="http://schemas.microsoft.com/office/drawing/2014/main" id="{608414C1-BBAA-2A48-BB94-5D916FDB6362}"/>
              </a:ext>
            </a:extLst>
          </p:cNvPr>
          <p:cNvSpPr>
            <a:spLocks noGrp="1"/>
          </p:cNvSpPr>
          <p:nvPr>
            <p:ph type="title"/>
          </p:nvPr>
        </p:nvSpPr>
        <p:spPr>
          <a:xfrm>
            <a:off x="457200" y="457200"/>
            <a:ext cx="8229600" cy="1292662"/>
          </a:xfrm>
        </p:spPr>
        <p:txBody>
          <a:bodyPr/>
          <a:lstStyle/>
          <a:p>
            <a:r>
              <a:rPr lang="en-US" dirty="0"/>
              <a:t>Aligned to the OhioMeansJobs Readiness Seal</a:t>
            </a:r>
          </a:p>
        </p:txBody>
      </p:sp>
    </p:spTree>
    <p:extLst>
      <p:ext uri="{BB962C8B-B14F-4D97-AF65-F5344CB8AC3E}">
        <p14:creationId xmlns:p14="http://schemas.microsoft.com/office/powerpoint/2010/main" val="191085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397699"/>
            <a:ext cx="2860653" cy="2612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p:cNvSpPr>
            <a:spLocks noGrp="1"/>
          </p:cNvSpPr>
          <p:nvPr>
            <p:ph type="title"/>
          </p:nvPr>
        </p:nvSpPr>
        <p:spPr>
          <a:xfrm>
            <a:off x="4204620" y="1663847"/>
            <a:ext cx="3800777" cy="2680734"/>
          </a:xfrm>
        </p:spPr>
        <p:txBody>
          <a:bodyPr>
            <a:normAutofit fontScale="90000"/>
          </a:bodyPr>
          <a:lstStyle/>
          <a:p>
            <a:r>
              <a:rPr lang="en-US" b="0" dirty="0" err="1"/>
              <a:t>OhioMeansJobs</a:t>
            </a:r>
            <a:r>
              <a:rPr lang="en-US" b="0" dirty="0"/>
              <a:t> Readiness Seal:</a:t>
            </a:r>
            <a:br>
              <a:rPr lang="en-US" b="0" dirty="0"/>
            </a:br>
            <a:br>
              <a:rPr lang="en-US" b="0" dirty="0"/>
            </a:br>
            <a:r>
              <a:rPr lang="en-US" b="0" dirty="0">
                <a:hlinkClick r:id="rId4"/>
              </a:rPr>
              <a:t>Ohio Department of Education Information</a:t>
            </a:r>
            <a:br>
              <a:rPr lang="en-US" b="0" dirty="0"/>
            </a:br>
            <a:br>
              <a:rPr lang="en-US" b="0" dirty="0"/>
            </a:br>
            <a:endParaRPr lang="en-US" b="0"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578" y="323585"/>
            <a:ext cx="1494724" cy="665550"/>
          </a:xfrm>
          <a:prstGeom prst="rect">
            <a:avLst/>
          </a:prstGeom>
        </p:spPr>
      </p:pic>
    </p:spTree>
    <p:extLst>
      <p:ext uri="{BB962C8B-B14F-4D97-AF65-F5344CB8AC3E}">
        <p14:creationId xmlns:p14="http://schemas.microsoft.com/office/powerpoint/2010/main" val="273372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6FD22-0A65-4C9F-8E75-FF7912EA88F2}"/>
              </a:ext>
            </a:extLst>
          </p:cNvPr>
          <p:cNvSpPr>
            <a:spLocks noGrp="1"/>
          </p:cNvSpPr>
          <p:nvPr>
            <p:ph type="title"/>
          </p:nvPr>
        </p:nvSpPr>
        <p:spPr/>
        <p:txBody>
          <a:bodyPr/>
          <a:lstStyle/>
          <a:p>
            <a:r>
              <a:rPr lang="en-US" dirty="0" err="1"/>
              <a:t>OhioMeansJobs</a:t>
            </a:r>
            <a:r>
              <a:rPr lang="en-US" dirty="0"/>
              <a:t>-Readiness Seal</a:t>
            </a:r>
          </a:p>
        </p:txBody>
      </p:sp>
      <p:pic>
        <p:nvPicPr>
          <p:cNvPr id="5" name="Content Placeholder 4">
            <a:extLst>
              <a:ext uri="{FF2B5EF4-FFF2-40B4-BE49-F238E27FC236}">
                <a16:creationId xmlns:a16="http://schemas.microsoft.com/office/drawing/2014/main" id="{5B47B0CF-F86D-43D2-B329-E38CA62DE0B2}"/>
              </a:ext>
            </a:extLst>
          </p:cNvPr>
          <p:cNvPicPr>
            <a:picLocks noGrp="1" noChangeAspect="1"/>
          </p:cNvPicPr>
          <p:nvPr>
            <p:ph idx="1"/>
          </p:nvPr>
        </p:nvPicPr>
        <p:blipFill>
          <a:blip r:embed="rId3"/>
          <a:stretch>
            <a:fillRect/>
          </a:stretch>
        </p:blipFill>
        <p:spPr>
          <a:xfrm>
            <a:off x="2550565" y="1684919"/>
            <a:ext cx="4042870" cy="4042870"/>
          </a:xfrm>
        </p:spPr>
      </p:pic>
      <p:pic>
        <p:nvPicPr>
          <p:cNvPr id="7" name="Picture 6">
            <a:extLst>
              <a:ext uri="{FF2B5EF4-FFF2-40B4-BE49-F238E27FC236}">
                <a16:creationId xmlns:a16="http://schemas.microsoft.com/office/drawing/2014/main" id="{108D8DD4-8ADD-4AC2-936D-D9BEC191AD6D}"/>
              </a:ext>
            </a:extLst>
          </p:cNvPr>
          <p:cNvPicPr>
            <a:picLocks noChangeAspect="1"/>
          </p:cNvPicPr>
          <p:nvPr/>
        </p:nvPicPr>
        <p:blipFill>
          <a:blip r:embed="rId4"/>
          <a:stretch>
            <a:fillRect/>
          </a:stretch>
        </p:blipFill>
        <p:spPr>
          <a:xfrm>
            <a:off x="457200" y="1408392"/>
            <a:ext cx="1905266" cy="1038370"/>
          </a:xfrm>
          <a:prstGeom prst="rect">
            <a:avLst/>
          </a:prstGeom>
        </p:spPr>
      </p:pic>
      <p:pic>
        <p:nvPicPr>
          <p:cNvPr id="9" name="Picture 8">
            <a:extLst>
              <a:ext uri="{FF2B5EF4-FFF2-40B4-BE49-F238E27FC236}">
                <a16:creationId xmlns:a16="http://schemas.microsoft.com/office/drawing/2014/main" id="{B306F297-EC92-437D-8FA9-5F4182FD3E16}"/>
              </a:ext>
            </a:extLst>
          </p:cNvPr>
          <p:cNvPicPr>
            <a:picLocks noChangeAspect="1"/>
          </p:cNvPicPr>
          <p:nvPr/>
        </p:nvPicPr>
        <p:blipFill>
          <a:blip r:embed="rId5"/>
          <a:stretch>
            <a:fillRect/>
          </a:stretch>
        </p:blipFill>
        <p:spPr>
          <a:xfrm>
            <a:off x="194013" y="2943468"/>
            <a:ext cx="2143424" cy="1324160"/>
          </a:xfrm>
          <a:prstGeom prst="rect">
            <a:avLst/>
          </a:prstGeom>
        </p:spPr>
      </p:pic>
      <p:pic>
        <p:nvPicPr>
          <p:cNvPr id="11" name="Picture 10">
            <a:extLst>
              <a:ext uri="{FF2B5EF4-FFF2-40B4-BE49-F238E27FC236}">
                <a16:creationId xmlns:a16="http://schemas.microsoft.com/office/drawing/2014/main" id="{1809C81F-D780-4E90-8C60-4A3B6FEE3E49}"/>
              </a:ext>
            </a:extLst>
          </p:cNvPr>
          <p:cNvPicPr>
            <a:picLocks noChangeAspect="1"/>
          </p:cNvPicPr>
          <p:nvPr/>
        </p:nvPicPr>
        <p:blipFill>
          <a:blip r:embed="rId6"/>
          <a:stretch>
            <a:fillRect/>
          </a:stretch>
        </p:blipFill>
        <p:spPr>
          <a:xfrm>
            <a:off x="576279" y="4764335"/>
            <a:ext cx="1667108" cy="1314633"/>
          </a:xfrm>
          <a:prstGeom prst="rect">
            <a:avLst/>
          </a:prstGeom>
        </p:spPr>
      </p:pic>
      <p:pic>
        <p:nvPicPr>
          <p:cNvPr id="13" name="Picture 12">
            <a:extLst>
              <a:ext uri="{FF2B5EF4-FFF2-40B4-BE49-F238E27FC236}">
                <a16:creationId xmlns:a16="http://schemas.microsoft.com/office/drawing/2014/main" id="{B7A0D2B4-E461-4544-A939-1E2710FDA0A4}"/>
              </a:ext>
            </a:extLst>
          </p:cNvPr>
          <p:cNvPicPr>
            <a:picLocks noChangeAspect="1"/>
          </p:cNvPicPr>
          <p:nvPr/>
        </p:nvPicPr>
        <p:blipFill>
          <a:blip r:embed="rId7"/>
          <a:stretch>
            <a:fillRect/>
          </a:stretch>
        </p:blipFill>
        <p:spPr>
          <a:xfrm>
            <a:off x="7377046" y="1271744"/>
            <a:ext cx="1428949" cy="1257475"/>
          </a:xfrm>
          <a:prstGeom prst="rect">
            <a:avLst/>
          </a:prstGeom>
        </p:spPr>
      </p:pic>
      <p:pic>
        <p:nvPicPr>
          <p:cNvPr id="15" name="Picture 14">
            <a:extLst>
              <a:ext uri="{FF2B5EF4-FFF2-40B4-BE49-F238E27FC236}">
                <a16:creationId xmlns:a16="http://schemas.microsoft.com/office/drawing/2014/main" id="{B759B0BA-3AE0-4EEF-A9FA-F76C2C38BF47}"/>
              </a:ext>
            </a:extLst>
          </p:cNvPr>
          <p:cNvPicPr>
            <a:picLocks noChangeAspect="1"/>
          </p:cNvPicPr>
          <p:nvPr/>
        </p:nvPicPr>
        <p:blipFill>
          <a:blip r:embed="rId8"/>
          <a:stretch>
            <a:fillRect/>
          </a:stretch>
        </p:blipFill>
        <p:spPr>
          <a:xfrm>
            <a:off x="3500288" y="1275256"/>
            <a:ext cx="2143424" cy="514422"/>
          </a:xfrm>
          <a:prstGeom prst="rect">
            <a:avLst/>
          </a:prstGeom>
        </p:spPr>
      </p:pic>
      <p:pic>
        <p:nvPicPr>
          <p:cNvPr id="17" name="Picture 16">
            <a:extLst>
              <a:ext uri="{FF2B5EF4-FFF2-40B4-BE49-F238E27FC236}">
                <a16:creationId xmlns:a16="http://schemas.microsoft.com/office/drawing/2014/main" id="{1B1AF5EB-1751-4C11-963F-F934245D4B87}"/>
              </a:ext>
            </a:extLst>
          </p:cNvPr>
          <p:cNvPicPr>
            <a:picLocks noChangeAspect="1"/>
          </p:cNvPicPr>
          <p:nvPr/>
        </p:nvPicPr>
        <p:blipFill>
          <a:blip r:embed="rId9"/>
          <a:stretch>
            <a:fillRect/>
          </a:stretch>
        </p:blipFill>
        <p:spPr>
          <a:xfrm>
            <a:off x="7138887" y="3001405"/>
            <a:ext cx="1667108" cy="1409897"/>
          </a:xfrm>
          <a:prstGeom prst="rect">
            <a:avLst/>
          </a:prstGeom>
        </p:spPr>
      </p:pic>
      <p:pic>
        <p:nvPicPr>
          <p:cNvPr id="19" name="Picture 18">
            <a:extLst>
              <a:ext uri="{FF2B5EF4-FFF2-40B4-BE49-F238E27FC236}">
                <a16:creationId xmlns:a16="http://schemas.microsoft.com/office/drawing/2014/main" id="{0AB6F901-05AE-4545-B101-6548BA0557B6}"/>
              </a:ext>
            </a:extLst>
          </p:cNvPr>
          <p:cNvPicPr>
            <a:picLocks noChangeAspect="1"/>
          </p:cNvPicPr>
          <p:nvPr/>
        </p:nvPicPr>
        <p:blipFill>
          <a:blip r:embed="rId10"/>
          <a:stretch>
            <a:fillRect/>
          </a:stretch>
        </p:blipFill>
        <p:spPr>
          <a:xfrm>
            <a:off x="7138887" y="4883488"/>
            <a:ext cx="1666875" cy="1076325"/>
          </a:xfrm>
          <a:prstGeom prst="rect">
            <a:avLst/>
          </a:prstGeom>
        </p:spPr>
      </p:pic>
      <p:pic>
        <p:nvPicPr>
          <p:cNvPr id="25" name="Picture 24">
            <a:extLst>
              <a:ext uri="{FF2B5EF4-FFF2-40B4-BE49-F238E27FC236}">
                <a16:creationId xmlns:a16="http://schemas.microsoft.com/office/drawing/2014/main" id="{BD94F226-9D9D-435B-8519-919E86360C71}"/>
              </a:ext>
            </a:extLst>
          </p:cNvPr>
          <p:cNvPicPr>
            <a:picLocks noChangeAspect="1"/>
          </p:cNvPicPr>
          <p:nvPr/>
        </p:nvPicPr>
        <p:blipFill>
          <a:blip r:embed="rId11"/>
          <a:stretch>
            <a:fillRect/>
          </a:stretch>
        </p:blipFill>
        <p:spPr>
          <a:xfrm>
            <a:off x="2471502" y="5547799"/>
            <a:ext cx="4439270" cy="695422"/>
          </a:xfrm>
          <a:prstGeom prst="rect">
            <a:avLst/>
          </a:prstGeom>
        </p:spPr>
      </p:pic>
    </p:spTree>
    <p:extLst>
      <p:ext uri="{BB962C8B-B14F-4D97-AF65-F5344CB8AC3E}">
        <p14:creationId xmlns:p14="http://schemas.microsoft.com/office/powerpoint/2010/main" val="36019420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6252" y="1160691"/>
            <a:ext cx="9285786" cy="4191251"/>
          </a:xfrm>
          <a:prstGeom prst="rect">
            <a:avLst/>
          </a:prstGeom>
        </p:spPr>
      </p:pic>
    </p:spTree>
    <p:extLst>
      <p:ext uri="{BB962C8B-B14F-4D97-AF65-F5344CB8AC3E}">
        <p14:creationId xmlns:p14="http://schemas.microsoft.com/office/powerpoint/2010/main" val="1551153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9016" y="1775985"/>
            <a:ext cx="2197583" cy="3147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p:cNvSpPr>
            <a:spLocks noGrp="1"/>
          </p:cNvSpPr>
          <p:nvPr>
            <p:ph type="title"/>
          </p:nvPr>
        </p:nvSpPr>
        <p:spPr>
          <a:xfrm>
            <a:off x="4572000" y="338039"/>
            <a:ext cx="3283743" cy="2008242"/>
          </a:xfrm>
        </p:spPr>
        <p:txBody>
          <a:bodyPr>
            <a:normAutofit fontScale="90000"/>
          </a:bodyPr>
          <a:lstStyle/>
          <a:p>
            <a:r>
              <a:rPr lang="en-US" b="0" dirty="0"/>
              <a:t>Work-Based Learning:</a:t>
            </a:r>
            <a:br>
              <a:rPr lang="en-US" b="0" dirty="0"/>
            </a:br>
            <a:br>
              <a:rPr lang="en-US" b="0" dirty="0"/>
            </a:br>
            <a:r>
              <a:rPr lang="en-US" b="0" dirty="0"/>
              <a:t>Utilize the</a:t>
            </a:r>
            <a:br>
              <a:rPr lang="en-US" b="0" dirty="0"/>
            </a:br>
            <a:r>
              <a:rPr lang="en-US" b="0" dirty="0">
                <a:hlinkClick r:id="rId4"/>
              </a:rPr>
              <a:t>Ohio Department of Education Toolkit</a:t>
            </a:r>
            <a:r>
              <a:rPr lang="en-US" b="0" dirty="0"/>
              <a:t>!</a:t>
            </a:r>
            <a:br>
              <a:rPr lang="en-US" b="0" dirty="0"/>
            </a:br>
            <a:br>
              <a:rPr lang="en-US" b="0" dirty="0"/>
            </a:br>
            <a:endParaRPr lang="en-US" b="0"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640895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021108"/>
            <a:ext cx="8033657" cy="2998186"/>
          </a:xfrm>
        </p:spPr>
        <p:txBody>
          <a:bodyPr>
            <a:normAutofit/>
          </a:bodyPr>
          <a:lstStyle/>
          <a:p>
            <a:r>
              <a:rPr lang="en-US" sz="5400" dirty="0"/>
              <a:t>How do I start?</a:t>
            </a:r>
            <a:br>
              <a:rPr lang="en-US" sz="5400" b="0" dirty="0"/>
            </a:br>
            <a:br>
              <a:rPr lang="en-US" sz="5400" b="0" dirty="0"/>
            </a:b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348261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481943"/>
            <a:ext cx="8033657" cy="1912924"/>
          </a:xfrm>
        </p:spPr>
        <p:txBody>
          <a:bodyPr>
            <a:normAutofit/>
          </a:bodyPr>
          <a:lstStyle/>
          <a:p>
            <a:r>
              <a:rPr lang="en-US" sz="5400" dirty="0"/>
              <a:t>Needs Assessment</a:t>
            </a:r>
            <a:br>
              <a:rPr lang="en-US" sz="5400" dirty="0"/>
            </a:b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226654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5171" y="2217250"/>
            <a:ext cx="8033657" cy="1912924"/>
          </a:xfrm>
        </p:spPr>
        <p:txBody>
          <a:bodyPr>
            <a:normAutofit/>
          </a:bodyPr>
          <a:lstStyle/>
          <a:p>
            <a:r>
              <a:rPr lang="en-US" sz="5400" dirty="0"/>
              <a:t>Use your Business Advisory Council</a:t>
            </a:r>
            <a:endParaRPr lang="en-US" sz="5400" b="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19294"/>
            <a:ext cx="9144000" cy="9814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292" y="106704"/>
            <a:ext cx="1494724" cy="665550"/>
          </a:xfrm>
          <a:prstGeom prst="rect">
            <a:avLst/>
          </a:prstGeom>
        </p:spPr>
      </p:pic>
    </p:spTree>
    <p:extLst>
      <p:ext uri="{BB962C8B-B14F-4D97-AF65-F5344CB8AC3E}">
        <p14:creationId xmlns:p14="http://schemas.microsoft.com/office/powerpoint/2010/main" val="74647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339566" y="259046"/>
            <a:ext cx="8428969" cy="6095412"/>
          </a:xfrm>
          <a:prstGeom prst="rect">
            <a:avLst/>
          </a:prstGeom>
        </p:spPr>
      </p:pic>
    </p:spTree>
    <p:extLst>
      <p:ext uri="{BB962C8B-B14F-4D97-AF65-F5344CB8AC3E}">
        <p14:creationId xmlns:p14="http://schemas.microsoft.com/office/powerpoint/2010/main" val="1239658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0"/>
            <a:ext cx="7925519"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4744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 y="707124"/>
            <a:ext cx="8412480" cy="4525963"/>
          </a:xfrm>
        </p:spPr>
        <p:txBody>
          <a:bodyPr/>
          <a:lstStyle/>
          <a:p>
            <a:pPr marL="0" indent="0" algn="ctr">
              <a:buNone/>
            </a:pPr>
            <a:r>
              <a:rPr lang="en-US" sz="4800" b="1" dirty="0">
                <a:solidFill>
                  <a:srgbClr val="C00000"/>
                </a:solidFill>
              </a:rPr>
              <a:t>Connect with Us</a:t>
            </a:r>
          </a:p>
          <a:p>
            <a:pPr marL="0" indent="0" algn="ctr">
              <a:buNone/>
            </a:pPr>
            <a:endParaRPr lang="en-US" sz="3600" b="1" dirty="0">
              <a:solidFill>
                <a:srgbClr val="C00000"/>
              </a:solidFill>
            </a:endParaRPr>
          </a:p>
          <a:p>
            <a:pPr marL="0" indent="0" algn="ctr">
              <a:buNone/>
            </a:pPr>
            <a:r>
              <a:rPr lang="en-US" sz="3600" dirty="0"/>
              <a:t>education.ohio.gov/</a:t>
            </a:r>
            <a:r>
              <a:rPr lang="en-US" sz="3600" dirty="0" err="1"/>
              <a:t>CareerConnections</a:t>
            </a:r>
            <a:r>
              <a:rPr lang="en-US" sz="3600" dirty="0"/>
              <a:t> </a:t>
            </a:r>
          </a:p>
          <a:p>
            <a:pPr marL="0" indent="0" algn="ctr">
              <a:buNone/>
            </a:pPr>
            <a:r>
              <a:rPr lang="en-US" dirty="0">
                <a:hlinkClick r:id="rId3"/>
              </a:rPr>
              <a:t>Cassandra.Palsgrove@education.ohio.gov</a:t>
            </a:r>
            <a:r>
              <a:rPr lang="en-US" dirty="0"/>
              <a:t> </a:t>
            </a:r>
          </a:p>
          <a:p>
            <a:pPr marL="0" indent="0">
              <a:buNone/>
            </a:pPr>
            <a:endParaRPr lang="en-US" dirty="0"/>
          </a:p>
        </p:txBody>
      </p:sp>
      <p:sp>
        <p:nvSpPr>
          <p:cNvPr id="2" name="TextBox 1"/>
          <p:cNvSpPr txBox="1"/>
          <p:nvPr/>
        </p:nvSpPr>
        <p:spPr>
          <a:xfrm>
            <a:off x="426720" y="4458033"/>
            <a:ext cx="8294327" cy="369332"/>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691755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5B1FABC32805468FE9B806B792CFE9" ma:contentTypeVersion="1" ma:contentTypeDescription="Create a new document." ma:contentTypeScope="" ma:versionID="7816300b107979b0377c2283553afb8e">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657E0E6-26B5-48F9-80F9-11F81F5C41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5165CA-EDB1-4282-AAE2-869F559BDB93}">
  <ds:schemaRefs>
    <ds:schemaRef ds:uri="http://schemas.microsoft.com/sharepoint/v3/contenttype/forms"/>
  </ds:schemaRefs>
</ds:datastoreItem>
</file>

<file path=customXml/itemProps3.xml><?xml version="1.0" encoding="utf-8"?>
<ds:datastoreItem xmlns:ds="http://schemas.openxmlformats.org/officeDocument/2006/customXml" ds:itemID="{FC48F019-DDD0-4F06-8413-F1F8DD4881E6}">
  <ds:schemaRefs>
    <ds:schemaRef ds:uri="http://schemas.openxmlformats.org/package/2006/metadata/core-properties"/>
    <ds:schemaRef ds:uri="http://purl.org/dc/elements/1.1/"/>
    <ds:schemaRef ds:uri="http://www.w3.org/XML/1998/namespace"/>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16285</TotalTime>
  <Words>1709</Words>
  <Application>Microsoft Macintosh PowerPoint</Application>
  <PresentationFormat>On-screen Show (4:3)</PresentationFormat>
  <Paragraphs>161</Paragraphs>
  <Slides>37</Slides>
  <Notes>30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Arial Narrow</vt:lpstr>
      <vt:lpstr>Calibri</vt:lpstr>
      <vt:lpstr>Symbol</vt:lpstr>
      <vt:lpstr>Times New Roman</vt:lpstr>
      <vt:lpstr>Office Theme</vt:lpstr>
      <vt:lpstr>Personalizing Learning Through Work</vt:lpstr>
      <vt:lpstr>Success in the New Economy</vt:lpstr>
      <vt:lpstr>2013 College Completion Rates</vt:lpstr>
      <vt:lpstr>How do we compare?</vt:lpstr>
      <vt:lpstr>Education Attainment</vt:lpstr>
      <vt:lpstr>PowerPoint Presentation</vt:lpstr>
      <vt:lpstr>Postsecondary Credentials</vt:lpstr>
      <vt:lpstr>Goal for EachChild</vt:lpstr>
      <vt:lpstr>PowerPoint Presentation</vt:lpstr>
      <vt:lpstr>SuccessBound</vt:lpstr>
      <vt:lpstr>PowerPoint Presentation</vt:lpstr>
      <vt:lpstr>Career Pathways</vt:lpstr>
      <vt:lpstr>Align Stages of Learning</vt:lpstr>
      <vt:lpstr>Industry Credentials are Important for All Students</vt:lpstr>
      <vt:lpstr>Industry-recognized Credentials</vt:lpstr>
      <vt:lpstr>PowerPoint Presentation</vt:lpstr>
      <vt:lpstr>Credit Flexibility</vt:lpstr>
      <vt:lpstr>PowerPoint Presentation</vt:lpstr>
      <vt:lpstr>PowerPoint Presentation</vt:lpstr>
      <vt:lpstr>PowerPoint Presentation</vt:lpstr>
      <vt:lpstr>Utilizing Credit Flexibility</vt:lpstr>
      <vt:lpstr>PowerPoint Presentation</vt:lpstr>
      <vt:lpstr>PowerPoint Presentation</vt:lpstr>
      <vt:lpstr>PowerPoint Presentation</vt:lpstr>
      <vt:lpstr>P3 – Personalized Professional Pathways</vt:lpstr>
      <vt:lpstr>PowerPoint Presentation</vt:lpstr>
      <vt:lpstr>Aligned to the OhioMeansJobs Readiness Seal</vt:lpstr>
      <vt:lpstr>OhioMeansJobs Readiness Seal:  Ohio Department of Education Information  </vt:lpstr>
      <vt:lpstr>OhioMeansJobs-Readiness Seal</vt:lpstr>
      <vt:lpstr>PowerPoint Presentation</vt:lpstr>
      <vt:lpstr>Work-Based Learning:  Utilize the Ohio Department of Education Toolkit!  </vt:lpstr>
      <vt:lpstr>How do I start?  </vt:lpstr>
      <vt:lpstr>Needs Assessment </vt:lpstr>
      <vt:lpstr>Use your Business Advisory Council</vt:lpstr>
      <vt:lpstr>PowerPoint Presentation</vt:lpstr>
      <vt:lpstr>PowerPoint Presentation</vt:lpstr>
      <vt:lpstr>PowerPoint Presentation</vt:lpstr>
    </vt:vector>
  </TitlesOfParts>
  <Company>Sanger &amp; Eby</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Ashley Ramous</dc:creator>
  <cp:lastModifiedBy>Palsgrove, Cassandra</cp:lastModifiedBy>
  <cp:revision>151</cp:revision>
  <dcterms:created xsi:type="dcterms:W3CDTF">2013-05-22T22:41:52Z</dcterms:created>
  <dcterms:modified xsi:type="dcterms:W3CDTF">2018-05-09T13:49:02Z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0x010100205B1FABC32805468FE9B806B792CFE9</vt:lpwstr>
  </property>
</Properties>
</file>